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97" r:id="rId5"/>
    <p:sldId id="29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94" r:id="rId21"/>
    <p:sldId id="295" r:id="rId22"/>
    <p:sldId id="296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8" r:id="rId35"/>
    <p:sldId id="289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7" r:id="rId44"/>
    <p:sldId id="290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1"/>
  </p:normalViewPr>
  <p:slideViewPr>
    <p:cSldViewPr snapToGrid="0" snapToObjects="1">
      <p:cViewPr>
        <p:scale>
          <a:sx n="120" d="100"/>
          <a:sy n="120" d="100"/>
        </p:scale>
        <p:origin x="140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9127-B762-684E-B7C0-EE27B50321A4}" type="datetimeFigureOut">
              <a:rPr lang="ru-RU" smtClean="0"/>
              <a:t>17.12.23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E60B-876D-314A-BFFC-753DE60E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9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9127-B762-684E-B7C0-EE27B50321A4}" type="datetimeFigureOut">
              <a:rPr lang="ru-RU" smtClean="0"/>
              <a:t>17.12.23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E60B-876D-314A-BFFC-753DE60E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9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9127-B762-684E-B7C0-EE27B50321A4}" type="datetimeFigureOut">
              <a:rPr lang="ru-RU" smtClean="0"/>
              <a:t>17.12.23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E60B-876D-314A-BFFC-753DE60E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6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9127-B762-684E-B7C0-EE27B50321A4}" type="datetimeFigureOut">
              <a:rPr lang="ru-RU" smtClean="0"/>
              <a:t>17.12.23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E60B-876D-314A-BFFC-753DE60E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9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9127-B762-684E-B7C0-EE27B50321A4}" type="datetimeFigureOut">
              <a:rPr lang="ru-RU" smtClean="0"/>
              <a:t>17.12.23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E60B-876D-314A-BFFC-753DE60E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7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9127-B762-684E-B7C0-EE27B50321A4}" type="datetimeFigureOut">
              <a:rPr lang="ru-RU" smtClean="0"/>
              <a:t>17.12.23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E60B-876D-314A-BFFC-753DE60E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2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9127-B762-684E-B7C0-EE27B50321A4}" type="datetimeFigureOut">
              <a:rPr lang="ru-RU" smtClean="0"/>
              <a:t>17.12.23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E60B-876D-314A-BFFC-753DE60E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9127-B762-684E-B7C0-EE27B50321A4}" type="datetimeFigureOut">
              <a:rPr lang="ru-RU" smtClean="0"/>
              <a:t>17.12.23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E60B-876D-314A-BFFC-753DE60E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1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9127-B762-684E-B7C0-EE27B50321A4}" type="datetimeFigureOut">
              <a:rPr lang="ru-RU" smtClean="0"/>
              <a:t>17.12.23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E60B-876D-314A-BFFC-753DE60E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5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9127-B762-684E-B7C0-EE27B50321A4}" type="datetimeFigureOut">
              <a:rPr lang="ru-RU" smtClean="0"/>
              <a:t>17.12.23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E60B-876D-314A-BFFC-753DE60E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9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9127-B762-684E-B7C0-EE27B50321A4}" type="datetimeFigureOut">
              <a:rPr lang="ru-RU" smtClean="0"/>
              <a:t>17.12.23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E60B-876D-314A-BFFC-753DE60E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2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9127-B762-684E-B7C0-EE27B50321A4}" type="datetimeFigureOut">
              <a:rPr lang="ru-RU" smtClean="0"/>
              <a:t>17.12.23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CE60B-876D-314A-BFFC-753DE60E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9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/>
          <p:cNvSpPr txBox="1">
            <a:spLocks/>
          </p:cNvSpPr>
          <p:nvPr/>
        </p:nvSpPr>
        <p:spPr>
          <a:xfrm>
            <a:off x="284963" y="2517616"/>
            <a:ext cx="8468744" cy="59624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70C0"/>
                </a:solidFill>
              </a:rPr>
              <a:t> Irradiation of Gastrointestinal Cancers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6"/>
          <p:cNvSpPr/>
          <p:nvPr/>
        </p:nvSpPr>
        <p:spPr>
          <a:xfrm>
            <a:off x="417965" y="4343535"/>
            <a:ext cx="3210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Alexandr Pankratov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3469" y="5888421"/>
            <a:ext cx="29109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/>
              <a:t>Istanbul</a:t>
            </a:r>
            <a:r>
              <a:rPr lang="es-ES_tradnl" sz="1350" b="1" dirty="0"/>
              <a:t>,</a:t>
            </a:r>
            <a:r>
              <a:rPr lang="ru-RU" sz="1350" b="1" dirty="0"/>
              <a:t>       </a:t>
            </a:r>
            <a:r>
              <a:rPr lang="es-ES_tradnl" sz="1350" b="1" dirty="0"/>
              <a:t>18-21 of </a:t>
            </a:r>
            <a:r>
              <a:rPr lang="ru-RU" sz="1350" b="1" dirty="0"/>
              <a:t> </a:t>
            </a:r>
            <a:r>
              <a:rPr lang="es-ES_tradnl" sz="1350" b="1" dirty="0" err="1"/>
              <a:t>Decemb</a:t>
            </a:r>
            <a:r>
              <a:rPr lang="en-US" sz="1350" b="1" dirty="0" err="1"/>
              <a:t>er</a:t>
            </a:r>
            <a:r>
              <a:rPr lang="es-ES_tradnl" sz="1350" b="1" dirty="0"/>
              <a:t> </a:t>
            </a:r>
            <a:r>
              <a:rPr lang="ru-RU" sz="1350" b="1" dirty="0"/>
              <a:t> 20</a:t>
            </a:r>
            <a:r>
              <a:rPr lang="en-US" sz="1350" b="1" dirty="0"/>
              <a:t>23</a:t>
            </a:r>
          </a:p>
        </p:txBody>
      </p:sp>
      <p:sp>
        <p:nvSpPr>
          <p:cNvPr id="5" name="Rectangle 5"/>
          <p:cNvSpPr/>
          <p:nvPr/>
        </p:nvSpPr>
        <p:spPr>
          <a:xfrm>
            <a:off x="1044538" y="4947834"/>
            <a:ext cx="67124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i="1" dirty="0"/>
              <a:t>Centre of Oncology and Radiotherapy "PET-Technology Balashikha" Ltd.</a:t>
            </a:r>
            <a:r>
              <a:rPr lang="ru-RU" sz="1350" i="1" dirty="0"/>
              <a:t> </a:t>
            </a:r>
            <a:r>
              <a:rPr lang="en-US" sz="1350" i="1" dirty="0"/>
              <a:t>,</a:t>
            </a:r>
          </a:p>
          <a:p>
            <a:pPr algn="ctr"/>
            <a:r>
              <a:rPr lang="en-US" sz="1350" i="1" dirty="0"/>
              <a:t> Balashikha, Moscow Region, Russia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65" y="503456"/>
            <a:ext cx="2359396" cy="784484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332" y="352669"/>
            <a:ext cx="4898035" cy="11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6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719" y="548121"/>
            <a:ext cx="6230039" cy="1892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519057" y="6397970"/>
            <a:ext cx="2228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/>
              <a:t>Lancet </a:t>
            </a:r>
            <a:r>
              <a:rPr lang="it-IT" sz="1200" i="1" dirty="0" err="1"/>
              <a:t>Oncol</a:t>
            </a:r>
            <a:r>
              <a:rPr lang="it-IT" sz="1200" i="1" dirty="0"/>
              <a:t> </a:t>
            </a:r>
            <a:r>
              <a:rPr lang="it-IT" sz="1200" dirty="0"/>
              <a:t>2015; 16: 1090–98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1025" y="2879069"/>
            <a:ext cx="790342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i="1" dirty="0"/>
              <a:t>Long-term follow-up confirms the overall survival benefits for neoadjuvant chemoradiotherapy when added to surgery in patients with </a:t>
            </a:r>
            <a:r>
              <a:rPr lang="en-US" sz="2100" i="1" dirty="0" err="1"/>
              <a:t>resectable</a:t>
            </a:r>
            <a:r>
              <a:rPr lang="en-US" sz="2100" i="1" dirty="0"/>
              <a:t> </a:t>
            </a:r>
            <a:r>
              <a:rPr lang="en-US" sz="2100" i="1" dirty="0" err="1"/>
              <a:t>oesophageal</a:t>
            </a:r>
            <a:r>
              <a:rPr lang="en-US" sz="2100" i="1" dirty="0"/>
              <a:t> or </a:t>
            </a:r>
            <a:r>
              <a:rPr lang="en-US" sz="2100" i="1" dirty="0" err="1"/>
              <a:t>oesophagogastric</a:t>
            </a:r>
            <a:r>
              <a:rPr lang="en-US" sz="2100" i="1" dirty="0"/>
              <a:t> junctional cancer.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590890"/>
              </p:ext>
            </p:extLst>
          </p:nvPr>
        </p:nvGraphicFramePr>
        <p:xfrm>
          <a:off x="2396739" y="4531134"/>
          <a:ext cx="4572000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CRT +</a:t>
                      </a:r>
                      <a:r>
                        <a:rPr lang="en-US" sz="2100" baseline="0" dirty="0" smtClean="0"/>
                        <a:t> Surg.</a:t>
                      </a:r>
                      <a:endParaRPr lang="ru-RU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Surg. only</a:t>
                      </a:r>
                      <a:endParaRPr lang="ru-RU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SCC</a:t>
                      </a:r>
                      <a:endParaRPr lang="ru-RU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81.6 mon.</a:t>
                      </a:r>
                      <a:endParaRPr lang="ru-RU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21.1 mon</a:t>
                      </a:r>
                      <a:endParaRPr lang="ru-RU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ACA</a:t>
                      </a:r>
                      <a:endParaRPr lang="ru-RU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43.2 mon.</a:t>
                      </a:r>
                      <a:endParaRPr lang="ru-RU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27.1 mon</a:t>
                      </a:r>
                      <a:endParaRPr lang="ru-RU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8508" y="4917856"/>
            <a:ext cx="5677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OS:</a:t>
            </a: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149900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0061" y="1698430"/>
            <a:ext cx="6597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11111"/>
                </a:solidFill>
              </a:rPr>
              <a:t>However, most patients (or doctors?) in some </a:t>
            </a:r>
            <a:r>
              <a:rPr lang="en-US" sz="2400" b="1" dirty="0"/>
              <a:t>countries </a:t>
            </a:r>
            <a:r>
              <a:rPr lang="en-US" sz="2400" b="1" dirty="0">
                <a:solidFill>
                  <a:srgbClr val="111111"/>
                </a:solidFill>
              </a:rPr>
              <a:t>generally prefer surgery to neoadjuvant therapy as their initial therapeutic strategy.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948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8916" y="5585512"/>
            <a:ext cx="11176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NCCN 2.2018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2426" y="241290"/>
            <a:ext cx="6235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Primary treatment options: </a:t>
            </a:r>
            <a:r>
              <a:rPr lang="en-US" sz="3600" b="1" dirty="0">
                <a:solidFill>
                  <a:srgbClr val="FF0000"/>
                </a:solidFill>
              </a:rPr>
              <a:t>SCC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1492"/>
            <a:ext cx="9144000" cy="47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4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3524" y="330049"/>
            <a:ext cx="6329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Primary treatment options: </a:t>
            </a:r>
            <a:r>
              <a:rPr lang="en-US" sz="3600" b="1" dirty="0">
                <a:solidFill>
                  <a:srgbClr val="FF0000"/>
                </a:solidFill>
              </a:rPr>
              <a:t>ACA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1440"/>
            <a:ext cx="9144000" cy="50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08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512" y="1159895"/>
            <a:ext cx="552035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Preoperative </a:t>
            </a:r>
            <a:r>
              <a:rPr lang="en-US" sz="2400" b="1" u="sng" dirty="0" err="1"/>
              <a:t>chemoradiation</a:t>
            </a:r>
            <a:r>
              <a:rPr lang="en-US" sz="2400" b="1" u="sng" dirty="0"/>
              <a:t>:</a:t>
            </a:r>
            <a:endParaRPr lang="ru-RU" sz="2400" b="1" u="sng" dirty="0"/>
          </a:p>
          <a:p>
            <a:endParaRPr lang="ru-RU" sz="2400" b="1" u="sng" dirty="0"/>
          </a:p>
          <a:p>
            <a:r>
              <a:rPr lang="en-US" sz="2400" dirty="0"/>
              <a:t>                (more often)</a:t>
            </a:r>
          </a:p>
          <a:p>
            <a:endParaRPr lang="en-US" sz="2400" dirty="0"/>
          </a:p>
          <a:p>
            <a:r>
              <a:rPr lang="en-US" sz="2400" dirty="0"/>
              <a:t>RT 41.4-50.4Gy + </a:t>
            </a:r>
            <a:r>
              <a:rPr lang="en-US" sz="2400" dirty="0" err="1"/>
              <a:t>concurent</a:t>
            </a:r>
            <a:r>
              <a:rPr lang="en-US" sz="2400" dirty="0"/>
              <a:t> chemotherapy</a:t>
            </a:r>
          </a:p>
          <a:p>
            <a:endParaRPr lang="en-US" sz="2400" dirty="0"/>
          </a:p>
          <a:p>
            <a:r>
              <a:rPr lang="en-US" sz="2400" dirty="0"/>
              <a:t>Paclitaxel 50mg/m2 + Carboplatin AUC 2</a:t>
            </a:r>
          </a:p>
          <a:p>
            <a:r>
              <a:rPr lang="en-US" sz="2400" dirty="0"/>
              <a:t>                             weekly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31869" y="6042408"/>
            <a:ext cx="11176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NCCN 3</a:t>
            </a:r>
            <a:r>
              <a:rPr lang="en-US" sz="1350" dirty="0" smtClean="0"/>
              <a:t>.2023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9122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890137" y="1836607"/>
            <a:ext cx="60235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Postoperative </a:t>
            </a:r>
            <a:r>
              <a:rPr lang="en-US" sz="2400" b="1" u="sng" dirty="0" err="1"/>
              <a:t>chemoradiation</a:t>
            </a:r>
            <a:r>
              <a:rPr lang="en-US" sz="2400" b="1" u="sng" dirty="0"/>
              <a:t>:</a:t>
            </a:r>
          </a:p>
          <a:p>
            <a:endParaRPr lang="en-US" sz="2400" b="1" u="sng" dirty="0"/>
          </a:p>
          <a:p>
            <a:r>
              <a:rPr lang="en-US" sz="2400" dirty="0"/>
              <a:t>           (not for all cases)</a:t>
            </a:r>
          </a:p>
          <a:p>
            <a:endParaRPr lang="en-US" sz="2400" dirty="0"/>
          </a:p>
          <a:p>
            <a:r>
              <a:rPr lang="en-US" sz="2400" dirty="0"/>
              <a:t>RT 45-50.4Gy + </a:t>
            </a:r>
            <a:r>
              <a:rPr lang="en-US" sz="2400" dirty="0" err="1"/>
              <a:t>concurent</a:t>
            </a:r>
            <a:r>
              <a:rPr lang="en-US" sz="2400" dirty="0"/>
              <a:t> chemotherapy</a:t>
            </a:r>
          </a:p>
          <a:p>
            <a:endParaRPr lang="en-US" sz="2400" dirty="0"/>
          </a:p>
          <a:p>
            <a:r>
              <a:rPr lang="en-US" sz="2400" dirty="0"/>
              <a:t>Fluorouracil 200-250mg/m2 days 1-5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1869" y="6042408"/>
            <a:ext cx="11176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NCCN 3</a:t>
            </a:r>
            <a:r>
              <a:rPr lang="en-US" sz="1350" dirty="0" smtClean="0"/>
              <a:t>.2023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84072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563" y="1205464"/>
            <a:ext cx="52879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Definitive </a:t>
            </a:r>
            <a:r>
              <a:rPr lang="en-US" sz="2400" b="1" u="sng" dirty="0" err="1"/>
              <a:t>chemoradiation</a:t>
            </a:r>
            <a:r>
              <a:rPr lang="en-US" sz="2400" b="1" u="sng" dirty="0"/>
              <a:t>:</a:t>
            </a:r>
          </a:p>
          <a:p>
            <a:endParaRPr lang="en-US" sz="2400" b="1" u="sng" dirty="0"/>
          </a:p>
          <a:p>
            <a:r>
              <a:rPr lang="en-US" sz="2400" dirty="0"/>
              <a:t> (for locally advanced inoperable EC)</a:t>
            </a:r>
            <a:endParaRPr lang="en-US" sz="2400" b="1" u="sng" dirty="0"/>
          </a:p>
          <a:p>
            <a:endParaRPr lang="en-US" sz="2400" dirty="0"/>
          </a:p>
          <a:p>
            <a:r>
              <a:rPr lang="en-US" sz="2400" dirty="0"/>
              <a:t>RT 50-50.4Gy + </a:t>
            </a:r>
            <a:r>
              <a:rPr lang="en-US" sz="2400" dirty="0" err="1"/>
              <a:t>concurent</a:t>
            </a:r>
            <a:r>
              <a:rPr lang="en-US" sz="2400" dirty="0"/>
              <a:t> chemotherapy</a:t>
            </a:r>
          </a:p>
          <a:p>
            <a:endParaRPr lang="en-US" sz="2400" dirty="0"/>
          </a:p>
          <a:p>
            <a:r>
              <a:rPr lang="en-US" sz="2400" dirty="0" err="1"/>
              <a:t>Cisplatin</a:t>
            </a:r>
            <a:r>
              <a:rPr lang="en-US" sz="2400" dirty="0"/>
              <a:t> 75-100mg/m2</a:t>
            </a:r>
          </a:p>
          <a:p>
            <a:r>
              <a:rPr lang="en-US" sz="2400" dirty="0"/>
              <a:t>Fluorouracil 750-1000mg/m2 days 1-5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1869" y="6042408"/>
            <a:ext cx="11176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NCCN 3</a:t>
            </a:r>
            <a:r>
              <a:rPr lang="en-US" sz="1350" dirty="0" smtClean="0"/>
              <a:t>.2023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640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4591516" y="6025147"/>
            <a:ext cx="419702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dirty="0"/>
              <a:t>Minsky BD</a:t>
            </a:r>
            <a:r>
              <a:rPr lang="ru-RU" sz="1350" dirty="0"/>
              <a:t> </a:t>
            </a:r>
            <a:r>
              <a:rPr lang="en-US" sz="1350" dirty="0"/>
              <a:t>et al.,  J Clin Oncol. 2002;20(5):1167–1174.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535"/>
          <a:stretch/>
        </p:blipFill>
        <p:spPr>
          <a:xfrm>
            <a:off x="0" y="313661"/>
            <a:ext cx="9144000" cy="2535865"/>
          </a:xfrm>
          <a:prstGeom prst="rect">
            <a:avLst/>
          </a:prstGeom>
        </p:spPr>
      </p:pic>
      <p:cxnSp>
        <p:nvCxnSpPr>
          <p:cNvPr id="6" name="Straight Connector 3"/>
          <p:cNvCxnSpPr/>
          <p:nvPr/>
        </p:nvCxnSpPr>
        <p:spPr>
          <a:xfrm>
            <a:off x="164963" y="2575480"/>
            <a:ext cx="39541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0888" y="3107168"/>
            <a:ext cx="7921256" cy="1200329"/>
          </a:xfrm>
          <a:prstGeom prst="rect">
            <a:avLst/>
          </a:prstGeom>
          <a:noFill/>
          <a:ln w="25400">
            <a:solidFill>
              <a:srgbClr val="AD010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Recommendations for dosing based on the INT 0123 trial (RTOG 9405),  in which dose escalation from 50.4 to </a:t>
            </a:r>
            <a:r>
              <a:rPr lang="en-US" sz="2400" dirty="0" smtClean="0"/>
              <a:t>64.8Gy  </a:t>
            </a:r>
            <a:r>
              <a:rPr lang="en-US" sz="2400" dirty="0"/>
              <a:t>did not increase OS</a:t>
            </a:r>
          </a:p>
        </p:txBody>
      </p:sp>
    </p:spTree>
    <p:extLst>
      <p:ext uri="{BB962C8B-B14F-4D97-AF65-F5344CB8AC3E}">
        <p14:creationId xmlns:p14="http://schemas.microsoft.com/office/powerpoint/2010/main" val="747711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333759" y="1509768"/>
            <a:ext cx="67788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some studies indicate that a higher radiation dose could improve local tumor control, and may also confer survival benefits.</a:t>
            </a:r>
          </a:p>
        </p:txBody>
      </p:sp>
    </p:spTree>
    <p:extLst>
      <p:ext uri="{BB962C8B-B14F-4D97-AF65-F5344CB8AC3E}">
        <p14:creationId xmlns:p14="http://schemas.microsoft.com/office/powerpoint/2010/main" val="185471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/>
          <p:nvPr/>
        </p:nvSpPr>
        <p:spPr>
          <a:xfrm>
            <a:off x="4957442" y="6208496"/>
            <a:ext cx="406668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/>
              <a:t>Luo et al</a:t>
            </a:r>
            <a:r>
              <a:rPr lang="en-US" sz="1350" dirty="0"/>
              <a:t>., Cancer Management and Research 2018:10</a:t>
            </a:r>
          </a:p>
        </p:txBody>
      </p:sp>
      <p:sp>
        <p:nvSpPr>
          <p:cNvPr id="21" name="Rectangle 10"/>
          <p:cNvSpPr/>
          <p:nvPr/>
        </p:nvSpPr>
        <p:spPr>
          <a:xfrm>
            <a:off x="725222" y="71686"/>
            <a:ext cx="78671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Studies regarding high-dose RT and/or conventional-dose RT in esophageal cancer</a:t>
            </a:r>
          </a:p>
        </p:txBody>
      </p:sp>
      <p:pic>
        <p:nvPicPr>
          <p:cNvPr id="2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27" y="1351439"/>
            <a:ext cx="8730697" cy="470197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2" name="Frame 2"/>
          <p:cNvSpPr/>
          <p:nvPr/>
        </p:nvSpPr>
        <p:spPr>
          <a:xfrm>
            <a:off x="6732863" y="4598944"/>
            <a:ext cx="1191599" cy="527560"/>
          </a:xfrm>
          <a:prstGeom prst="frame">
            <a:avLst>
              <a:gd name="adj1" fmla="val 0"/>
            </a:avLst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3"/>
          <p:cNvSpPr/>
          <p:nvPr/>
        </p:nvSpPr>
        <p:spPr>
          <a:xfrm>
            <a:off x="1338238" y="4622813"/>
            <a:ext cx="1076675" cy="527560"/>
          </a:xfrm>
          <a:prstGeom prst="frame">
            <a:avLst>
              <a:gd name="adj1" fmla="val 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4"/>
          <p:cNvSpPr/>
          <p:nvPr/>
        </p:nvSpPr>
        <p:spPr>
          <a:xfrm>
            <a:off x="6732863" y="3121153"/>
            <a:ext cx="1087427" cy="527560"/>
          </a:xfrm>
          <a:prstGeom prst="frame">
            <a:avLst>
              <a:gd name="adj1" fmla="val 0"/>
            </a:avLst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5"/>
          <p:cNvSpPr/>
          <p:nvPr/>
        </p:nvSpPr>
        <p:spPr>
          <a:xfrm>
            <a:off x="1338239" y="3141641"/>
            <a:ext cx="939289" cy="527560"/>
          </a:xfrm>
          <a:prstGeom prst="frame">
            <a:avLst>
              <a:gd name="adj1" fmla="val 0"/>
            </a:avLst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6"/>
          <p:cNvSpPr/>
          <p:nvPr/>
        </p:nvSpPr>
        <p:spPr>
          <a:xfrm>
            <a:off x="6732863" y="4152404"/>
            <a:ext cx="1191599" cy="446540"/>
          </a:xfrm>
          <a:prstGeom prst="frame">
            <a:avLst>
              <a:gd name="adj1" fmla="val 0"/>
            </a:avLst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7"/>
          <p:cNvSpPr/>
          <p:nvPr/>
        </p:nvSpPr>
        <p:spPr>
          <a:xfrm>
            <a:off x="1338239" y="4151320"/>
            <a:ext cx="1076675" cy="484151"/>
          </a:xfrm>
          <a:prstGeom prst="frame">
            <a:avLst>
              <a:gd name="adj1" fmla="val 0"/>
            </a:avLst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5"/>
          <p:cNvSpPr/>
          <p:nvPr/>
        </p:nvSpPr>
        <p:spPr>
          <a:xfrm>
            <a:off x="293427" y="2183851"/>
            <a:ext cx="1888185" cy="527560"/>
          </a:xfrm>
          <a:prstGeom prst="frame">
            <a:avLst>
              <a:gd name="adj1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ame 4"/>
          <p:cNvSpPr/>
          <p:nvPr/>
        </p:nvSpPr>
        <p:spPr>
          <a:xfrm>
            <a:off x="6630620" y="2223819"/>
            <a:ext cx="1087427" cy="499527"/>
          </a:xfrm>
          <a:prstGeom prst="frame">
            <a:avLst>
              <a:gd name="adj1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4"/>
          <p:cNvSpPr/>
          <p:nvPr/>
        </p:nvSpPr>
        <p:spPr>
          <a:xfrm>
            <a:off x="3954345" y="2223819"/>
            <a:ext cx="509287" cy="527560"/>
          </a:xfrm>
          <a:prstGeom prst="frame">
            <a:avLst>
              <a:gd name="adj1" fmla="val 0"/>
            </a:avLst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ame 4"/>
          <p:cNvSpPr/>
          <p:nvPr/>
        </p:nvSpPr>
        <p:spPr>
          <a:xfrm>
            <a:off x="3972874" y="4598944"/>
            <a:ext cx="509287" cy="527560"/>
          </a:xfrm>
          <a:prstGeom prst="frame">
            <a:avLst>
              <a:gd name="adj1" fmla="val 0"/>
            </a:avLst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8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168" y="1705865"/>
            <a:ext cx="57197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2400" b="1" dirty="0" smtClean="0"/>
              <a:t>Esophageal </a:t>
            </a:r>
            <a:endParaRPr lang="en-US" sz="2400" b="1" dirty="0"/>
          </a:p>
          <a:p>
            <a:pPr marL="214313" indent="-214313">
              <a:buFont typeface="Arial"/>
              <a:buChar char="•"/>
            </a:pPr>
            <a:r>
              <a:rPr lang="de-DE" sz="2400" b="1" dirty="0"/>
              <a:t>Stomach </a:t>
            </a:r>
          </a:p>
          <a:p>
            <a:pPr marL="214313" indent="-214313">
              <a:buFont typeface="Arial"/>
              <a:buChar char="•"/>
            </a:pPr>
            <a:r>
              <a:rPr lang="en-US" sz="2400" b="1" dirty="0">
                <a:solidFill>
                  <a:schemeClr val="tx1">
                    <a:alpha val="25000"/>
                  </a:schemeClr>
                </a:solidFill>
              </a:rPr>
              <a:t>Pancreas </a:t>
            </a:r>
          </a:p>
          <a:p>
            <a:pPr marL="214313" indent="-214313">
              <a:buFont typeface="Arial"/>
              <a:buChar char="•"/>
            </a:pPr>
            <a:r>
              <a:rPr lang="ro-RO" sz="2400" b="1" dirty="0">
                <a:solidFill>
                  <a:schemeClr val="tx1">
                    <a:alpha val="25000"/>
                  </a:schemeClr>
                </a:solidFill>
              </a:rPr>
              <a:t>Liver malignancy (Hepatocellular Ca, </a:t>
            </a:r>
            <a:r>
              <a:rPr lang="en-US" sz="2400" b="1" dirty="0">
                <a:solidFill>
                  <a:schemeClr val="tx1">
                    <a:alpha val="25000"/>
                  </a:schemeClr>
                </a:solidFill>
              </a:rPr>
              <a:t>mts)</a:t>
            </a:r>
            <a:endParaRPr lang="ro-RO" sz="2400" b="1" dirty="0">
              <a:solidFill>
                <a:schemeClr val="tx1">
                  <a:alpha val="25000"/>
                </a:schemeClr>
              </a:solidFill>
            </a:endParaRPr>
          </a:p>
          <a:p>
            <a:pPr marL="214313" indent="-214313">
              <a:buFont typeface="Arial"/>
              <a:buChar char="•"/>
            </a:pPr>
            <a:r>
              <a:rPr lang="da-DK" sz="2400" b="1" dirty="0">
                <a:solidFill>
                  <a:schemeClr val="tx1">
                    <a:alpha val="25000"/>
                  </a:schemeClr>
                </a:solidFill>
              </a:rPr>
              <a:t>Gall</a:t>
            </a:r>
            <a:r>
              <a:rPr lang="ru-RU" sz="2400" b="1" dirty="0">
                <a:solidFill>
                  <a:schemeClr val="tx1">
                    <a:alpha val="25000"/>
                  </a:schemeClr>
                </a:solidFill>
              </a:rPr>
              <a:t> </a:t>
            </a:r>
            <a:r>
              <a:rPr lang="da-DK" sz="2400" b="1" dirty="0" smtClean="0">
                <a:solidFill>
                  <a:schemeClr val="tx1">
                    <a:alpha val="25000"/>
                  </a:schemeClr>
                </a:solidFill>
              </a:rPr>
              <a:t>blader </a:t>
            </a:r>
            <a:endParaRPr lang="da-DK" sz="2400" b="1" dirty="0">
              <a:solidFill>
                <a:schemeClr val="tx1">
                  <a:alpha val="25000"/>
                </a:schemeClr>
              </a:solidFill>
            </a:endParaRPr>
          </a:p>
          <a:p>
            <a:pPr marL="214313" indent="-214313">
              <a:buFont typeface="Arial"/>
              <a:buChar char="•"/>
            </a:pPr>
            <a:r>
              <a:rPr lang="en-US" sz="2400" b="1" dirty="0">
                <a:solidFill>
                  <a:schemeClr val="tx1">
                    <a:alpha val="25000"/>
                  </a:schemeClr>
                </a:solidFill>
              </a:rPr>
              <a:t>Bile Duct </a:t>
            </a:r>
          </a:p>
          <a:p>
            <a:pPr marL="214313" indent="-214313">
              <a:buFont typeface="Arial"/>
              <a:buChar char="•"/>
            </a:pPr>
            <a:r>
              <a:rPr lang="es-ES_tradnl" sz="2400" b="1" dirty="0"/>
              <a:t>Rectal </a:t>
            </a:r>
          </a:p>
          <a:p>
            <a:pPr marL="214313" indent="-214313">
              <a:buFont typeface="Arial"/>
              <a:buChar char="•"/>
            </a:pPr>
            <a:r>
              <a:rPr lang="en-US" sz="2400" b="1" dirty="0" smtClean="0">
                <a:solidFill>
                  <a:schemeClr val="tx1">
                    <a:alpha val="25000"/>
                  </a:schemeClr>
                </a:solidFill>
              </a:rPr>
              <a:t>Anal</a:t>
            </a:r>
          </a:p>
          <a:p>
            <a:pPr marL="214313" indent="-214313">
              <a:buFont typeface="Arial"/>
              <a:buChar char="•"/>
            </a:pPr>
            <a:r>
              <a:rPr lang="en-US" sz="2400" b="1" dirty="0" smtClean="0"/>
              <a:t>Lymph node SBRT 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239479" y="728445"/>
            <a:ext cx="6350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Cancers of the Digestive System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080615" y="5029200"/>
            <a:ext cx="2417497" cy="1855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16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669" y="1950170"/>
            <a:ext cx="8191548" cy="35255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2669" y="806626"/>
            <a:ext cx="630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Case: a 65 year old woman, </a:t>
            </a:r>
            <a:r>
              <a:rPr lang="ru-RU" sz="2400" b="1" dirty="0">
                <a:solidFill>
                  <a:srgbClr val="0070C0"/>
                </a:solidFill>
              </a:rPr>
              <a:t>Е</a:t>
            </a:r>
            <a:r>
              <a:rPr lang="en-US" sz="2400" b="1" dirty="0">
                <a:solidFill>
                  <a:srgbClr val="0070C0"/>
                </a:solidFill>
              </a:rPr>
              <a:t>SCC cT3N2M0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Upper and middle thirds of the esophagus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Google Shape;695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542" y="5788314"/>
            <a:ext cx="442221" cy="4617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10763" y="5717268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PET</a:t>
            </a:r>
          </a:p>
          <a:p>
            <a:r>
              <a:rPr lang="en-US" sz="1600" b="1" dirty="0" smtClean="0"/>
              <a:t>Technology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0949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30" y="2079419"/>
            <a:ext cx="4516110" cy="2981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842" y="2079418"/>
            <a:ext cx="3246324" cy="2981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5730" y="884813"/>
            <a:ext cx="660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Case: a 65 year old woman, </a:t>
            </a:r>
            <a:r>
              <a:rPr lang="ru-RU" sz="2400" b="1" dirty="0">
                <a:solidFill>
                  <a:srgbClr val="0070C0"/>
                </a:solidFill>
              </a:rPr>
              <a:t>Е</a:t>
            </a:r>
            <a:r>
              <a:rPr lang="en-US" sz="2400" b="1" dirty="0">
                <a:solidFill>
                  <a:srgbClr val="0070C0"/>
                </a:solidFill>
              </a:rPr>
              <a:t>SCC cT3N2M0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Upper and middle thirds of the esophagus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Google Shape;695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542" y="5788314"/>
            <a:ext cx="442221" cy="4617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10763" y="5717268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PET</a:t>
            </a:r>
          </a:p>
          <a:p>
            <a:r>
              <a:rPr lang="en-US" sz="1600" b="1" dirty="0" smtClean="0"/>
              <a:t>Technology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59658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877" y="1976818"/>
            <a:ext cx="6255695" cy="25770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42" y="4769343"/>
            <a:ext cx="7687330" cy="8801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898944" y="1407421"/>
            <a:ext cx="25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VMAT</a:t>
            </a:r>
            <a:r>
              <a:rPr lang="ru-RU" sz="2400" b="1" dirty="0">
                <a:solidFill>
                  <a:srgbClr val="FF0000"/>
                </a:solidFill>
              </a:rPr>
              <a:t> 54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Gy</a:t>
            </a:r>
            <a:r>
              <a:rPr lang="en-US" sz="2400" b="1" dirty="0">
                <a:solidFill>
                  <a:srgbClr val="FF0000"/>
                </a:solidFill>
              </a:rPr>
              <a:t> + 5FU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591" y="576424"/>
            <a:ext cx="630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Case: a 65 year old woman, </a:t>
            </a:r>
            <a:r>
              <a:rPr lang="ru-RU" sz="2400" b="1" dirty="0">
                <a:solidFill>
                  <a:srgbClr val="0070C0"/>
                </a:solidFill>
              </a:rPr>
              <a:t>Е</a:t>
            </a:r>
            <a:r>
              <a:rPr lang="en-US" sz="2400" b="1" dirty="0">
                <a:solidFill>
                  <a:srgbClr val="0070C0"/>
                </a:solidFill>
              </a:rPr>
              <a:t>SCC cT3N2M0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Upper and middle thirds of the esophagus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Google Shape;695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542" y="5788314"/>
            <a:ext cx="442221" cy="4617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10763" y="5717268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PET</a:t>
            </a:r>
          </a:p>
          <a:p>
            <a:r>
              <a:rPr lang="en-US" sz="1600" b="1" dirty="0" smtClean="0"/>
              <a:t>Technology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908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90" y="1656014"/>
            <a:ext cx="85936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100" dirty="0"/>
              <a:t>Preoperative chemoradiotherapy improved survival among patients with potentially curable esophageal or </a:t>
            </a:r>
            <a:r>
              <a:rPr lang="en-US" sz="2100" dirty="0" err="1"/>
              <a:t>esophagogastric</a:t>
            </a:r>
            <a:r>
              <a:rPr lang="en-US" sz="2100" dirty="0"/>
              <a:t>-junction cancer. </a:t>
            </a:r>
          </a:p>
          <a:p>
            <a:pPr marL="342900" indent="-342900">
              <a:buFontTx/>
              <a:buAutoNum type="arabicPeriod"/>
            </a:pPr>
            <a:endParaRPr lang="en-US" sz="2100" dirty="0"/>
          </a:p>
          <a:p>
            <a:pPr marL="342900" indent="-342900">
              <a:buAutoNum type="arabicPeriod"/>
            </a:pPr>
            <a:r>
              <a:rPr lang="en-US" sz="2100" dirty="0"/>
              <a:t>The standard RT dose (50.4 Gy in 28 fractions) may be inadequate to achieve a high probability for LC for some subgroup patients.</a:t>
            </a:r>
          </a:p>
          <a:p>
            <a:pPr marL="342900" indent="-342900">
              <a:buAutoNum type="arabicPeriod"/>
            </a:pPr>
            <a:endParaRPr lang="en-US" sz="2100" dirty="0"/>
          </a:p>
          <a:p>
            <a:r>
              <a:rPr lang="en-US" sz="2100" dirty="0"/>
              <a:t>3.    The some studies indicate that a higher radiation dose could </a:t>
            </a:r>
          </a:p>
          <a:p>
            <a:r>
              <a:rPr lang="en-US" sz="2100" dirty="0"/>
              <a:t>       improve local tumor control, and may also confer survival  benefits. </a:t>
            </a:r>
          </a:p>
          <a:p>
            <a:endParaRPr lang="en-US" sz="2100" dirty="0"/>
          </a:p>
          <a:p>
            <a:r>
              <a:rPr lang="en-US" sz="2100" dirty="0"/>
              <a:t>4.   The course of radiation therapy should be without interruptions.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5320" y="542772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11069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163" y="1527304"/>
            <a:ext cx="2879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Gastric cancer</a:t>
            </a:r>
          </a:p>
        </p:txBody>
      </p:sp>
    </p:spTree>
    <p:extLst>
      <p:ext uri="{BB962C8B-B14F-4D97-AF65-F5344CB8AC3E}">
        <p14:creationId xmlns:p14="http://schemas.microsoft.com/office/powerpoint/2010/main" val="19833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126" y="1567082"/>
            <a:ext cx="75140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11E1E"/>
                </a:solidFill>
              </a:rPr>
              <a:t>Highest:</a:t>
            </a:r>
            <a:r>
              <a:rPr lang="en-US" sz="2400" dirty="0">
                <a:solidFill>
                  <a:srgbClr val="211E1E"/>
                </a:solidFill>
              </a:rPr>
              <a:t>  </a:t>
            </a:r>
            <a:r>
              <a:rPr lang="en-US" sz="2400" dirty="0">
                <a:solidFill>
                  <a:srgbClr val="0070C0"/>
                </a:solidFill>
              </a:rPr>
              <a:t>up to 69 cases </a:t>
            </a:r>
            <a:r>
              <a:rPr lang="en-US" sz="2400" dirty="0">
                <a:solidFill>
                  <a:srgbClr val="211E1E"/>
                </a:solidFill>
              </a:rPr>
              <a:t>per 100 000 people per year </a:t>
            </a:r>
            <a:r>
              <a:rPr lang="mr-IN" sz="2400" dirty="0">
                <a:solidFill>
                  <a:srgbClr val="211E1E"/>
                </a:solidFill>
              </a:rPr>
              <a:t>–</a:t>
            </a:r>
            <a:r>
              <a:rPr lang="en-US" sz="2400" dirty="0">
                <a:solidFill>
                  <a:srgbClr val="211E1E"/>
                </a:solidFill>
              </a:rPr>
              <a:t> </a:t>
            </a:r>
          </a:p>
          <a:p>
            <a:r>
              <a:rPr lang="en-US" sz="2400" dirty="0">
                <a:solidFill>
                  <a:srgbClr val="211E1E"/>
                </a:solidFill>
              </a:rPr>
              <a:t>in northeast Asia (Japan, Korea, and China) </a:t>
            </a:r>
          </a:p>
          <a:p>
            <a:endParaRPr lang="en-US" sz="2400" dirty="0">
              <a:solidFill>
                <a:srgbClr val="211E1E"/>
              </a:solidFill>
            </a:endParaRPr>
          </a:p>
          <a:p>
            <a:r>
              <a:rPr lang="en-US" sz="2400" b="1" dirty="0"/>
              <a:t>Intermediate:</a:t>
            </a:r>
            <a:r>
              <a:rPr lang="en-US" sz="2400" dirty="0"/>
              <a:t> in Europe and South America </a:t>
            </a:r>
          </a:p>
          <a:p>
            <a:endParaRPr lang="en-US" sz="2400" dirty="0"/>
          </a:p>
          <a:p>
            <a:r>
              <a:rPr lang="en-US" sz="2400" b="1" dirty="0"/>
              <a:t>Low:</a:t>
            </a:r>
            <a:r>
              <a:rPr lang="en-US" sz="2400" dirty="0"/>
              <a:t>  rates of </a:t>
            </a:r>
            <a:r>
              <a:rPr lang="en-US" sz="2400" dirty="0">
                <a:solidFill>
                  <a:srgbClr val="0070C0"/>
                </a:solidFill>
              </a:rPr>
              <a:t>4–10 cases </a:t>
            </a:r>
            <a:r>
              <a:rPr lang="en-US" sz="2400" dirty="0"/>
              <a:t>per 100 000 people - in North America, Africa, south Asia, and Oceania (including Australia and New Zealand)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74571" y="444992"/>
            <a:ext cx="2020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Incidence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3644" y="6263598"/>
            <a:ext cx="43688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11E1E"/>
                </a:solidFill>
              </a:rPr>
              <a:t>Yamaoka Y, Kato M, </a:t>
            </a:r>
            <a:r>
              <a:rPr lang="en-US" sz="1200" dirty="0" err="1">
                <a:solidFill>
                  <a:srgbClr val="211E1E"/>
                </a:solidFill>
              </a:rPr>
              <a:t>Asaka</a:t>
            </a:r>
            <a:r>
              <a:rPr lang="en-US" sz="1200" dirty="0">
                <a:solidFill>
                  <a:srgbClr val="211E1E"/>
                </a:solidFill>
              </a:rPr>
              <a:t> M.</a:t>
            </a:r>
            <a:r>
              <a:rPr lang="nb-NO" sz="1200" i="1" dirty="0">
                <a:solidFill>
                  <a:srgbClr val="211E1E"/>
                </a:solidFill>
              </a:rPr>
              <a:t>, Intern Med </a:t>
            </a:r>
            <a:r>
              <a:rPr lang="nb-NO" sz="1200" dirty="0">
                <a:solidFill>
                  <a:srgbClr val="211E1E"/>
                </a:solidFill>
              </a:rPr>
              <a:t>2008; </a:t>
            </a:r>
            <a:r>
              <a:rPr lang="nb-NO" sz="1200" b="1" dirty="0">
                <a:solidFill>
                  <a:srgbClr val="211E1E"/>
                </a:solidFill>
              </a:rPr>
              <a:t>47: </a:t>
            </a:r>
            <a:r>
              <a:rPr lang="nb-NO" sz="1200" dirty="0">
                <a:solidFill>
                  <a:srgbClr val="211E1E"/>
                </a:solidFill>
              </a:rPr>
              <a:t>1077–83.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86442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492" y="466057"/>
            <a:ext cx="2879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Gastric cancer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6524" y="1874352"/>
            <a:ext cx="7539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Surgical resection of the primary tumor and regional lymph nodes is the treatment of choice for gastric cancer.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0524" y="3794074"/>
            <a:ext cx="2979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W</a:t>
            </a:r>
            <a:r>
              <a:rPr lang="ru-RU" sz="2400" b="1" dirty="0"/>
              <a:t>hat should be next?</a:t>
            </a:r>
          </a:p>
        </p:txBody>
      </p:sp>
    </p:spTree>
    <p:extLst>
      <p:ext uri="{BB962C8B-B14F-4D97-AF65-F5344CB8AC3E}">
        <p14:creationId xmlns:p14="http://schemas.microsoft.com/office/powerpoint/2010/main" val="167223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0105" y="6184063"/>
            <a:ext cx="21634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 </a:t>
            </a:r>
            <a:r>
              <a:rPr lang="en-US" sz="1200" dirty="0" err="1"/>
              <a:t>Engl</a:t>
            </a:r>
            <a:r>
              <a:rPr lang="en-US" sz="1200" dirty="0"/>
              <a:t> J Med, Vol. 345, 2001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387" y="1704371"/>
            <a:ext cx="5729288" cy="1181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6609" y="3313047"/>
            <a:ext cx="4855368" cy="10618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sz="2100" dirty="0"/>
              <a:t>556 patients </a:t>
            </a:r>
            <a:r>
              <a:rPr lang="mr-IN" sz="2100" dirty="0"/>
              <a:t>–</a:t>
            </a:r>
            <a:r>
              <a:rPr lang="fr-FR" sz="2100" dirty="0"/>
              <a:t> total   (adenocarcinoma):</a:t>
            </a:r>
          </a:p>
          <a:p>
            <a:r>
              <a:rPr lang="fr-FR" sz="2100" dirty="0"/>
              <a:t>275 pts. </a:t>
            </a:r>
            <a:r>
              <a:rPr lang="mr-IN" sz="2100" dirty="0"/>
              <a:t>–</a:t>
            </a:r>
            <a:r>
              <a:rPr lang="fr-FR" sz="2100" dirty="0"/>
              <a:t> surgery only </a:t>
            </a:r>
          </a:p>
          <a:p>
            <a:r>
              <a:rPr lang="fr-FR" sz="2100" dirty="0"/>
              <a:t>281 pts. </a:t>
            </a:r>
            <a:r>
              <a:rPr lang="mr-IN" sz="2100" dirty="0"/>
              <a:t>–</a:t>
            </a:r>
            <a:r>
              <a:rPr lang="fr-FR" sz="2100" dirty="0"/>
              <a:t> surgery plus chemoradiotherapy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3579" y="310205"/>
            <a:ext cx="662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Surgery </a:t>
            </a:r>
            <a:r>
              <a:rPr lang="fr-FR" sz="3600" b="1">
                <a:solidFill>
                  <a:schemeClr val="accent1"/>
                </a:solidFill>
              </a:rPr>
              <a:t>plus </a:t>
            </a:r>
            <a:r>
              <a:rPr lang="fr-FR" sz="3600" b="1" smtClean="0">
                <a:solidFill>
                  <a:schemeClr val="accent1"/>
                </a:solidFill>
              </a:rPr>
              <a:t>chemoradiotherapy vs </a:t>
            </a:r>
            <a:r>
              <a:rPr lang="fr-FR" sz="3600" b="1" dirty="0" smtClean="0">
                <a:solidFill>
                  <a:schemeClr val="accent1"/>
                </a:solidFill>
              </a:rPr>
              <a:t>Surgery </a:t>
            </a:r>
            <a:r>
              <a:rPr lang="fr-FR" sz="3600" b="1" dirty="0">
                <a:solidFill>
                  <a:schemeClr val="accent1"/>
                </a:solidFill>
              </a:rPr>
              <a:t>only</a:t>
            </a:r>
            <a:endParaRPr lang="fr-FR" sz="3600" b="1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347" y="4655996"/>
            <a:ext cx="27187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fluorouracil 400mg/m2</a:t>
            </a:r>
          </a:p>
          <a:p>
            <a:r>
              <a:rPr lang="en-US" sz="2100" dirty="0" err="1"/>
              <a:t>leucovorin</a:t>
            </a:r>
            <a:r>
              <a:rPr lang="en-US" sz="2100" dirty="0"/>
              <a:t> 20mg/m2</a:t>
            </a:r>
            <a:endParaRPr lang="ru-RU" sz="2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8956" y="4817579"/>
            <a:ext cx="20681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/>
              <a:t>CRT</a:t>
            </a:r>
            <a:r>
              <a:rPr lang="ru-RU" sz="2100" dirty="0"/>
              <a:t>: </a:t>
            </a:r>
            <a:r>
              <a:rPr lang="en-US" sz="2100" dirty="0"/>
              <a:t>45Gy/25fr. +</a:t>
            </a:r>
          </a:p>
        </p:txBody>
      </p:sp>
      <p:sp>
        <p:nvSpPr>
          <p:cNvPr id="8" name="Открывающая фигурная скобка 7"/>
          <p:cNvSpPr/>
          <p:nvPr/>
        </p:nvSpPr>
        <p:spPr>
          <a:xfrm>
            <a:off x="3450379" y="4702164"/>
            <a:ext cx="130969" cy="623248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100"/>
          </a:p>
        </p:txBody>
      </p:sp>
      <p:sp>
        <p:nvSpPr>
          <p:cNvPr id="9" name="TextBox 8"/>
          <p:cNvSpPr txBox="1"/>
          <p:nvPr/>
        </p:nvSpPr>
        <p:spPr>
          <a:xfrm>
            <a:off x="6789920" y="3314617"/>
            <a:ext cx="1330814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 dirty="0"/>
              <a:t>T1-4</a:t>
            </a:r>
            <a:r>
              <a:rPr lang="ru-RU" sz="2100" dirty="0"/>
              <a:t>; </a:t>
            </a:r>
            <a:r>
              <a:rPr lang="en-US" sz="2100" dirty="0"/>
              <a:t>N0-3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391872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62" y="1374388"/>
            <a:ext cx="3769674" cy="23318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1" y="1374389"/>
            <a:ext cx="3943293" cy="2331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28704" y="3879258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OS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98631" y="3879258"/>
            <a:ext cx="64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RFS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7439" y="4340923"/>
            <a:ext cx="2521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Surgery </a:t>
            </a:r>
            <a:r>
              <a:rPr lang="mr-IN" sz="2400" dirty="0"/>
              <a:t>–</a:t>
            </a:r>
            <a:r>
              <a:rPr lang="en-US" sz="2400" dirty="0"/>
              <a:t> 27 mon. </a:t>
            </a:r>
          </a:p>
          <a:p>
            <a:r>
              <a:rPr lang="en-US" sz="2400" dirty="0"/>
              <a:t>S.+ CRT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36</a:t>
            </a:r>
            <a:r>
              <a:rPr lang="en-US" sz="2400" dirty="0"/>
              <a:t> mon.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58277" y="4340923"/>
            <a:ext cx="2521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Surgery </a:t>
            </a:r>
            <a:r>
              <a:rPr lang="mr-IN" sz="2400" dirty="0"/>
              <a:t>–</a:t>
            </a:r>
            <a:r>
              <a:rPr lang="en-US" sz="2400" dirty="0"/>
              <a:t> 19 mon. </a:t>
            </a:r>
          </a:p>
          <a:p>
            <a:r>
              <a:rPr lang="en-US" sz="2400" dirty="0"/>
              <a:t>S.+ CRT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/>
              <a:t>mon.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8420" y="6234970"/>
            <a:ext cx="2357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 </a:t>
            </a:r>
            <a:r>
              <a:rPr lang="en-US" sz="1200" dirty="0" err="1"/>
              <a:t>Engl</a:t>
            </a:r>
            <a:r>
              <a:rPr lang="en-US" sz="1200" dirty="0"/>
              <a:t> J Med, Vol. 345, 2001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8898" y="5344938"/>
            <a:ext cx="1791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for all stages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5718" y="261844"/>
            <a:ext cx="1561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</a:rPr>
              <a:t>Results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63807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848" y="1267989"/>
            <a:ext cx="63193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Risk factors:</a:t>
            </a:r>
          </a:p>
          <a:p>
            <a:endParaRPr lang="en-US" sz="2400" dirty="0"/>
          </a:p>
          <a:p>
            <a:pPr marL="257175" indent="-257175">
              <a:buFontTx/>
              <a:buChar char="-"/>
            </a:pPr>
            <a:r>
              <a:rPr lang="en-US" sz="2400" dirty="0"/>
              <a:t>Lymphatic, venous, or perineural   invasion 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Positive surgical resection margin 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Lesion in the whole stomach 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Large number positive </a:t>
            </a:r>
            <a:r>
              <a:rPr lang="en-US" sz="2400" dirty="0" smtClean="0"/>
              <a:t>lymph. </a:t>
            </a:r>
            <a:r>
              <a:rPr lang="en-US" sz="2400" dirty="0"/>
              <a:t>nodes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Lymph node dissection</a:t>
            </a:r>
            <a:r>
              <a:rPr lang="ru-RU" sz="2400" dirty="0"/>
              <a:t> </a:t>
            </a:r>
            <a:r>
              <a:rPr lang="en-US" sz="2400" dirty="0"/>
              <a:t>&lt; then D2</a:t>
            </a:r>
          </a:p>
        </p:txBody>
      </p:sp>
    </p:spTree>
    <p:extLst>
      <p:ext uri="{BB962C8B-B14F-4D97-AF65-F5344CB8AC3E}">
        <p14:creationId xmlns:p14="http://schemas.microsoft.com/office/powerpoint/2010/main" val="44334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9039" y="573850"/>
            <a:ext cx="3768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Esophageal Cancer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4766" y="1911902"/>
            <a:ext cx="6980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Esophageal cancer  is an extremely aggressive, lethal malignancy that is increasing in incidence worldwide,</a:t>
            </a:r>
            <a:r>
              <a:rPr lang="cs-CZ" sz="3600" dirty="0"/>
              <a:t> 5-10 per 100,000</a:t>
            </a:r>
            <a:endParaRPr lang="en-US" sz="3600" dirty="0"/>
          </a:p>
          <a:p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615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42" y="1603365"/>
            <a:ext cx="2205277" cy="1924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42" y="3855947"/>
            <a:ext cx="2205277" cy="1970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39942" y="309178"/>
            <a:ext cx="7032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Lymph Nodes Groups Surrounding the Stomach 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1804" y="1509507"/>
            <a:ext cx="5108321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buAutoNum type="arabicPeriod"/>
            </a:pPr>
            <a:r>
              <a:rPr lang="en-US" dirty="0"/>
              <a:t>Right </a:t>
            </a:r>
            <a:r>
              <a:rPr lang="en-US" dirty="0" err="1"/>
              <a:t>cardial</a:t>
            </a:r>
            <a:r>
              <a:rPr lang="en-US" dirty="0"/>
              <a:t> nodes </a:t>
            </a:r>
          </a:p>
          <a:p>
            <a:pPr marL="257175" indent="-257175">
              <a:buFontTx/>
              <a:buAutoNum type="arabicPeriod"/>
            </a:pPr>
            <a:r>
              <a:rPr lang="en-US" dirty="0"/>
              <a:t>Left </a:t>
            </a:r>
            <a:r>
              <a:rPr lang="en-US" dirty="0" err="1"/>
              <a:t>cardial</a:t>
            </a:r>
            <a:r>
              <a:rPr lang="en-US" dirty="0"/>
              <a:t> nodes </a:t>
            </a:r>
          </a:p>
          <a:p>
            <a:pPr marL="257175" indent="-257175">
              <a:buFontTx/>
              <a:buAutoNum type="arabicPeriod"/>
            </a:pPr>
            <a:r>
              <a:rPr lang="en-US" dirty="0"/>
              <a:t>Nodes along the lesser curvature </a:t>
            </a:r>
          </a:p>
          <a:p>
            <a:pPr marL="257175" indent="-257175">
              <a:buFontTx/>
              <a:buAutoNum type="arabicPeriod"/>
            </a:pPr>
            <a:r>
              <a:rPr lang="en-US" dirty="0"/>
              <a:t>Nodes along the greater curvature </a:t>
            </a:r>
          </a:p>
          <a:p>
            <a:pPr marL="257175" indent="-257175">
              <a:buFontTx/>
              <a:buAutoNum type="arabicPeriod"/>
            </a:pPr>
            <a:r>
              <a:rPr lang="en-US" dirty="0" err="1"/>
              <a:t>Suprapyloric</a:t>
            </a:r>
            <a:r>
              <a:rPr lang="en-US" dirty="0"/>
              <a:t> nodes </a:t>
            </a:r>
          </a:p>
          <a:p>
            <a:pPr marL="257175" indent="-257175">
              <a:buFontTx/>
              <a:buAutoNum type="arabicPeriod"/>
            </a:pPr>
            <a:r>
              <a:rPr lang="en-US" dirty="0" err="1"/>
              <a:t>Infrapyloric</a:t>
            </a:r>
            <a:r>
              <a:rPr lang="en-US" dirty="0"/>
              <a:t> nodes </a:t>
            </a:r>
          </a:p>
          <a:p>
            <a:pPr marL="257175" indent="-257175">
              <a:buFontTx/>
              <a:buAutoNum type="arabicPeriod"/>
            </a:pPr>
            <a:r>
              <a:rPr lang="en-US" dirty="0"/>
              <a:t>Nodes along left gastric artery </a:t>
            </a:r>
          </a:p>
          <a:p>
            <a:pPr marL="257175" indent="-257175">
              <a:buFontTx/>
              <a:buAutoNum type="arabicPeriod"/>
            </a:pPr>
            <a:r>
              <a:rPr lang="en-US" dirty="0"/>
              <a:t>Nodes along the common hepatic artery </a:t>
            </a:r>
          </a:p>
          <a:p>
            <a:pPr marL="257175" indent="-257175">
              <a:buFontTx/>
              <a:buAutoNum type="arabicPeriod"/>
            </a:pPr>
            <a:r>
              <a:rPr lang="en-US" dirty="0"/>
              <a:t>Nodes along the celiac axis </a:t>
            </a:r>
          </a:p>
          <a:p>
            <a:pPr marL="257175" indent="-257175">
              <a:buFontTx/>
              <a:buAutoNum type="arabicPeriod"/>
            </a:pPr>
            <a:r>
              <a:rPr lang="en-US" dirty="0"/>
              <a:t>Nodes at the splenic </a:t>
            </a:r>
            <a:r>
              <a:rPr lang="en-US" dirty="0" err="1"/>
              <a:t>hilus</a:t>
            </a:r>
            <a:r>
              <a:rPr lang="en-US" dirty="0"/>
              <a:t> </a:t>
            </a:r>
          </a:p>
          <a:p>
            <a:pPr marL="257175" indent="-257175">
              <a:buFontTx/>
              <a:buAutoNum type="arabicPeriod"/>
            </a:pPr>
            <a:r>
              <a:rPr lang="en-US" dirty="0"/>
              <a:t>Nodes along the splenic artery </a:t>
            </a:r>
          </a:p>
          <a:p>
            <a:pPr marL="257175" indent="-257175">
              <a:buFontTx/>
              <a:buAutoNum type="arabicPeriod"/>
            </a:pPr>
            <a:r>
              <a:rPr lang="en-US" dirty="0"/>
              <a:t>Nodes in the hepatoduodenal ligament </a:t>
            </a:r>
          </a:p>
          <a:p>
            <a:pPr marL="257175" indent="-257175">
              <a:buFontTx/>
              <a:buAutoNum type="arabicPeriod"/>
            </a:pPr>
            <a:r>
              <a:rPr lang="en-US" dirty="0"/>
              <a:t>Nodes at the posterior aspect of pancreatic head </a:t>
            </a:r>
          </a:p>
          <a:p>
            <a:pPr marL="257175" indent="-257175">
              <a:buFontTx/>
              <a:buAutoNum type="arabicPeriod"/>
            </a:pPr>
            <a:r>
              <a:rPr lang="en-US" dirty="0"/>
              <a:t>Nodes at the root of the </a:t>
            </a:r>
            <a:r>
              <a:rPr lang="en-US" dirty="0" err="1"/>
              <a:t>mesenterium</a:t>
            </a:r>
            <a:r>
              <a:rPr lang="en-US" dirty="0"/>
              <a:t> </a:t>
            </a:r>
          </a:p>
          <a:p>
            <a:pPr marL="257175" indent="-257175">
              <a:buFontTx/>
              <a:buAutoNum type="arabicPeriod"/>
            </a:pPr>
            <a:r>
              <a:rPr lang="en-US" dirty="0"/>
              <a:t>Nodes in the </a:t>
            </a:r>
            <a:r>
              <a:rPr lang="en-US" dirty="0" err="1"/>
              <a:t>mesocolon</a:t>
            </a:r>
            <a:r>
              <a:rPr lang="en-US" dirty="0"/>
              <a:t> of the transverse colon </a:t>
            </a:r>
          </a:p>
          <a:p>
            <a:pPr marL="257175" indent="-257175">
              <a:buFontTx/>
              <a:buAutoNum type="arabicPeriod"/>
            </a:pPr>
            <a:r>
              <a:rPr lang="en-US" dirty="0"/>
              <a:t>Para-aortic lymph nodes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36964" y="6225473"/>
            <a:ext cx="4869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Hartgrink HH, Van De </a:t>
            </a:r>
            <a:r>
              <a:rPr lang="en-US" sz="1200" dirty="0" err="1"/>
              <a:t>Velde</a:t>
            </a:r>
            <a:r>
              <a:rPr lang="en-US" sz="1200" dirty="0"/>
              <a:t> CJH (2005) </a:t>
            </a:r>
            <a:r>
              <a:rPr lang="hu-HU" sz="1200" dirty="0" smtClean="0"/>
              <a:t>J </a:t>
            </a:r>
            <a:r>
              <a:rPr lang="hu-HU" sz="1200" dirty="0" err="1"/>
              <a:t>Surg</a:t>
            </a:r>
            <a:r>
              <a:rPr lang="hu-HU" sz="1200" dirty="0"/>
              <a:t> </a:t>
            </a:r>
            <a:r>
              <a:rPr lang="hu-HU" sz="1200" dirty="0" err="1"/>
              <a:t>Oncol</a:t>
            </a:r>
            <a:r>
              <a:rPr lang="hu-HU" sz="1200" dirty="0"/>
              <a:t> 90:153–165 </a:t>
            </a:r>
          </a:p>
        </p:txBody>
      </p:sp>
    </p:spTree>
    <p:extLst>
      <p:ext uri="{BB962C8B-B14F-4D97-AF65-F5344CB8AC3E}">
        <p14:creationId xmlns:p14="http://schemas.microsoft.com/office/powerpoint/2010/main" val="1624272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437" y="2198679"/>
            <a:ext cx="2402719" cy="17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3101" y="2198679"/>
            <a:ext cx="2483934" cy="17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9981" y="2198680"/>
            <a:ext cx="2526153" cy="1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601489" y="488786"/>
            <a:ext cx="7788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CTV</a:t>
            </a:r>
            <a:r>
              <a:rPr lang="en-US" sz="3600" dirty="0">
                <a:solidFill>
                  <a:srgbClr val="0070C0"/>
                </a:solidFill>
              </a:rPr>
              <a:t> for </a:t>
            </a:r>
            <a:r>
              <a:rPr lang="en-US" sz="3600" b="1" dirty="0">
                <a:solidFill>
                  <a:srgbClr val="0070C0"/>
                </a:solidFill>
              </a:rPr>
              <a:t>T1N1M0</a:t>
            </a:r>
            <a:r>
              <a:rPr lang="en-US" sz="3600" dirty="0">
                <a:solidFill>
                  <a:srgbClr val="0070C0"/>
                </a:solidFill>
              </a:rPr>
              <a:t> adenocarcinoma of the gastric cardia post-total gastrectomy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7437" y="4379486"/>
            <a:ext cx="179127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Coverage of esophagojenunal anastomosis </a:t>
            </a:r>
          </a:p>
        </p:txBody>
      </p:sp>
      <p:cxnSp>
        <p:nvCxnSpPr>
          <p:cNvPr id="18" name="Прямая со стрелкой 17"/>
          <p:cNvCxnSpPr>
            <a:stCxn id="17" idx="0"/>
          </p:cNvCxnSpPr>
          <p:nvPr/>
        </p:nvCxnSpPr>
        <p:spPr>
          <a:xfrm flipV="1">
            <a:off x="1573077" y="3061363"/>
            <a:ext cx="330758" cy="13181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156127" y="4379485"/>
            <a:ext cx="160559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Coverage of hepatogastric ligament </a:t>
            </a:r>
          </a:p>
        </p:txBody>
      </p:sp>
      <p:cxnSp>
        <p:nvCxnSpPr>
          <p:cNvPr id="20" name="Прямая со стрелкой 19"/>
          <p:cNvCxnSpPr>
            <a:stCxn id="19" idx="0"/>
          </p:cNvCxnSpPr>
          <p:nvPr/>
        </p:nvCxnSpPr>
        <p:spPr>
          <a:xfrm flipV="1">
            <a:off x="3958923" y="2846738"/>
            <a:ext cx="772416" cy="15327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29981" y="4220919"/>
            <a:ext cx="15038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Coverage of celiac artery 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6858505" y="2973195"/>
            <a:ext cx="691509" cy="12338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210171" y="4972857"/>
            <a:ext cx="157838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Coverage of splenic hilum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92084" y="6361316"/>
            <a:ext cx="1010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N.Y.Lee</a:t>
            </a:r>
            <a:r>
              <a:rPr lang="en-US" sz="1200" dirty="0"/>
              <a:t>, 2013</a:t>
            </a:r>
            <a:endParaRPr lang="ru-RU" sz="1200" dirty="0"/>
          </a:p>
        </p:txBody>
      </p:sp>
      <p:cxnSp>
        <p:nvCxnSpPr>
          <p:cNvPr id="28" name="Прямая со стрелкой 27"/>
          <p:cNvCxnSpPr>
            <a:stCxn id="23" idx="0"/>
          </p:cNvCxnSpPr>
          <p:nvPr/>
        </p:nvCxnSpPr>
        <p:spPr>
          <a:xfrm flipV="1">
            <a:off x="7999366" y="3128761"/>
            <a:ext cx="207417" cy="18440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11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002" y="460451"/>
            <a:ext cx="7560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CTV</a:t>
            </a:r>
            <a:r>
              <a:rPr lang="en-US" sz="3600" dirty="0">
                <a:solidFill>
                  <a:srgbClr val="0070C0"/>
                </a:solidFill>
              </a:rPr>
              <a:t> of </a:t>
            </a:r>
            <a:r>
              <a:rPr lang="en-US" sz="3600" b="1" dirty="0">
                <a:solidFill>
                  <a:srgbClr val="0070C0"/>
                </a:solidFill>
              </a:rPr>
              <a:t>T3N3M0</a:t>
            </a:r>
            <a:r>
              <a:rPr lang="en-US" sz="3600" dirty="0">
                <a:solidFill>
                  <a:srgbClr val="0070C0"/>
                </a:solidFill>
              </a:rPr>
              <a:t> adenocarcinoma of the gastric body post-distal gastrectomy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063" y="2179184"/>
            <a:ext cx="2772808" cy="207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4775" y="2179184"/>
            <a:ext cx="2885378" cy="20736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37063" y="4488878"/>
            <a:ext cx="199466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Coverage of gastrojejunal anastomosis </a:t>
            </a:r>
          </a:p>
        </p:txBody>
      </p:sp>
      <p:cxnSp>
        <p:nvCxnSpPr>
          <p:cNvPr id="6" name="Прямая со стрелкой 5"/>
          <p:cNvCxnSpPr>
            <a:stCxn id="5" idx="0"/>
          </p:cNvCxnSpPr>
          <p:nvPr/>
        </p:nvCxnSpPr>
        <p:spPr>
          <a:xfrm flipV="1">
            <a:off x="2034395" y="3048466"/>
            <a:ext cx="747133" cy="14404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872955" y="5529181"/>
            <a:ext cx="30630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Coverage of remnant stomach </a:t>
            </a:r>
          </a:p>
        </p:txBody>
      </p:sp>
      <p:cxnSp>
        <p:nvCxnSpPr>
          <p:cNvPr id="8" name="Прямая со стрелкой 7"/>
          <p:cNvCxnSpPr>
            <a:stCxn id="7" idx="0"/>
          </p:cNvCxnSpPr>
          <p:nvPr/>
        </p:nvCxnSpPr>
        <p:spPr>
          <a:xfrm flipH="1" flipV="1">
            <a:off x="3060866" y="3215991"/>
            <a:ext cx="343598" cy="23131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219638" y="4453475"/>
            <a:ext cx="25778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Coverage of Celiac artery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482723" y="3215990"/>
            <a:ext cx="1166192" cy="12188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931035" y="5042876"/>
            <a:ext cx="26449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Coverage of splenic hilum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7271907" y="3215990"/>
            <a:ext cx="64294" cy="18176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2084" y="6361316"/>
            <a:ext cx="1010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N.Y.Lee</a:t>
            </a:r>
            <a:r>
              <a:rPr lang="en-US" sz="1200" dirty="0"/>
              <a:t>, 2013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8013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353" y="391503"/>
            <a:ext cx="7659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CTV</a:t>
            </a:r>
            <a:r>
              <a:rPr lang="en-US" sz="3600" dirty="0">
                <a:solidFill>
                  <a:srgbClr val="0070C0"/>
                </a:solidFill>
              </a:rPr>
              <a:t> of </a:t>
            </a:r>
            <a:r>
              <a:rPr lang="en-US" sz="3600" b="1" dirty="0">
                <a:solidFill>
                  <a:srgbClr val="0070C0"/>
                </a:solidFill>
              </a:rPr>
              <a:t>T2N1M0</a:t>
            </a:r>
            <a:r>
              <a:rPr lang="en-US" sz="3600" dirty="0">
                <a:solidFill>
                  <a:srgbClr val="0070C0"/>
                </a:solidFill>
              </a:rPr>
              <a:t> adenocarcinoma of the antrum/pylorus post-distal gastrectomy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53" y="2192025"/>
            <a:ext cx="2721511" cy="190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402" y="2192026"/>
            <a:ext cx="2888949" cy="1905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0334" y="4271075"/>
            <a:ext cx="289071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Coverage of hepatogastric ligament,  gastrojejunal anastomosis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549663" y="2592426"/>
            <a:ext cx="136559" cy="16785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77083" y="5380559"/>
            <a:ext cx="31111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Coverage of remnant stomach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807477" y="2943087"/>
            <a:ext cx="831772" cy="24374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0"/>
          </p:cNvCxnSpPr>
          <p:nvPr/>
        </p:nvCxnSpPr>
        <p:spPr>
          <a:xfrm flipV="1">
            <a:off x="1775693" y="2863149"/>
            <a:ext cx="512067" cy="14079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174078" y="4306403"/>
            <a:ext cx="29389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11111"/>
                </a:solidFill>
              </a:rPr>
              <a:t>Coverage of duodenal stump </a:t>
            </a:r>
            <a:endParaRPr lang="en-US" dirty="0"/>
          </a:p>
        </p:txBody>
      </p:sp>
      <p:cxnSp>
        <p:nvCxnSpPr>
          <p:cNvPr id="11" name="Прямая со стрелкой 10"/>
          <p:cNvCxnSpPr>
            <a:stCxn id="10" idx="0"/>
          </p:cNvCxnSpPr>
          <p:nvPr/>
        </p:nvCxnSpPr>
        <p:spPr>
          <a:xfrm flipV="1">
            <a:off x="5643551" y="2699961"/>
            <a:ext cx="93652" cy="16064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23696" y="4998197"/>
            <a:ext cx="34803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Optional coverage of splenic hilum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6556917" y="3144595"/>
            <a:ext cx="1049359" cy="18536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92084" y="6361316"/>
            <a:ext cx="1010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N.Y.Lee</a:t>
            </a:r>
            <a:r>
              <a:rPr lang="en-US" sz="1200" dirty="0"/>
              <a:t>, 2013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59720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991" y="1310902"/>
            <a:ext cx="2247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RT Dosing (1.8Gy/d):</a:t>
            </a:r>
          </a:p>
          <a:p>
            <a:r>
              <a:rPr lang="en-US" dirty="0"/>
              <a:t>R0: 45-50.4 </a:t>
            </a:r>
            <a:r>
              <a:rPr lang="en-US" dirty="0" err="1"/>
              <a:t>Gy</a:t>
            </a:r>
            <a:r>
              <a:rPr lang="en-US" dirty="0"/>
              <a:t> </a:t>
            </a:r>
          </a:p>
          <a:p>
            <a:r>
              <a:rPr lang="en-US" dirty="0"/>
              <a:t>R1-2: 59.4-61.2 </a:t>
            </a:r>
            <a:r>
              <a:rPr lang="en-US" dirty="0" err="1"/>
              <a:t>Gy</a:t>
            </a:r>
            <a:r>
              <a:rPr lang="en-US" dirty="0"/>
              <a:t> (boost)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4275" y="383084"/>
            <a:ext cx="311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Radiotherapy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991" y="3056343"/>
            <a:ext cx="34437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Dose constraints:</a:t>
            </a:r>
          </a:p>
          <a:p>
            <a:endParaRPr lang="en-US" dirty="0"/>
          </a:p>
          <a:p>
            <a:r>
              <a:rPr lang="en-US" dirty="0"/>
              <a:t>Lung V20Gy&lt;30%, </a:t>
            </a:r>
            <a:r>
              <a:rPr lang="en-US" dirty="0" err="1"/>
              <a:t>Dmean</a:t>
            </a:r>
            <a:r>
              <a:rPr lang="en-US" dirty="0"/>
              <a:t>&lt;20Gy;</a:t>
            </a:r>
          </a:p>
          <a:p>
            <a:r>
              <a:rPr lang="en-US" dirty="0"/>
              <a:t>Heart V30Gy&lt;30%, </a:t>
            </a:r>
            <a:r>
              <a:rPr lang="en-US" dirty="0" err="1"/>
              <a:t>Dmean</a:t>
            </a:r>
            <a:r>
              <a:rPr lang="en-US" dirty="0"/>
              <a:t>&lt;30%;</a:t>
            </a:r>
          </a:p>
          <a:p>
            <a:r>
              <a:rPr lang="en-US" dirty="0"/>
              <a:t>Kidney V20Gy&lt;33%, </a:t>
            </a:r>
            <a:r>
              <a:rPr lang="en-US" dirty="0" err="1"/>
              <a:t>Dmean</a:t>
            </a:r>
            <a:r>
              <a:rPr lang="en-US" dirty="0"/>
              <a:t>&lt;18Gy;</a:t>
            </a:r>
          </a:p>
          <a:p>
            <a:r>
              <a:rPr lang="en-US" dirty="0"/>
              <a:t>Liver V30Gy &lt;33%, </a:t>
            </a:r>
            <a:r>
              <a:rPr lang="en-US" dirty="0" err="1"/>
              <a:t>Dmean</a:t>
            </a:r>
            <a:r>
              <a:rPr lang="en-US" dirty="0"/>
              <a:t>&lt;25Gy;</a:t>
            </a:r>
          </a:p>
          <a:p>
            <a:r>
              <a:rPr lang="en-US" dirty="0"/>
              <a:t>Bowel V45Gy&lt;195cc;</a:t>
            </a:r>
          </a:p>
          <a:p>
            <a:r>
              <a:rPr lang="en-US" dirty="0"/>
              <a:t>Spinal cord </a:t>
            </a:r>
            <a:r>
              <a:rPr lang="en-US" dirty="0" err="1"/>
              <a:t>Dmax</a:t>
            </a:r>
            <a:r>
              <a:rPr lang="en-US" dirty="0"/>
              <a:t>&lt;45Gy.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95404" y="6296103"/>
            <a:ext cx="44123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Tepper JE, Gunderson LE</a:t>
            </a:r>
            <a:r>
              <a:rPr lang="en-US" sz="1200"/>
              <a:t>. </a:t>
            </a:r>
            <a:r>
              <a:rPr lang="en-US" sz="1200" smtClean="0"/>
              <a:t> </a:t>
            </a:r>
            <a:r>
              <a:rPr lang="it-IT" sz="1200" dirty="0" smtClean="0"/>
              <a:t>Semin </a:t>
            </a:r>
            <a:r>
              <a:rPr lang="it-IT" sz="1200" dirty="0" err="1"/>
              <a:t>Radiat</a:t>
            </a:r>
            <a:r>
              <a:rPr lang="it-IT" sz="1200" dirty="0"/>
              <a:t> </a:t>
            </a:r>
            <a:r>
              <a:rPr lang="it-IT" sz="1200" dirty="0" err="1"/>
              <a:t>Oncol</a:t>
            </a:r>
            <a:r>
              <a:rPr lang="it-IT" sz="1200" dirty="0"/>
              <a:t> 2002;12:187-195.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95404" y="1209491"/>
            <a:ext cx="48256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Lymph nodes:</a:t>
            </a:r>
          </a:p>
          <a:p>
            <a:endParaRPr lang="en-US" u="sng" dirty="0"/>
          </a:p>
          <a:p>
            <a:r>
              <a:rPr lang="en-US" b="1" dirty="0"/>
              <a:t>Proximal 1/3: </a:t>
            </a:r>
            <a:r>
              <a:rPr lang="en-US" dirty="0" err="1"/>
              <a:t>perigastric</a:t>
            </a:r>
            <a:r>
              <a:rPr lang="en-US" dirty="0"/>
              <a:t>, celiac, left gastric artery, splenic artery, splenic hilar, hepatic artery, and porta hepatic lymph nodes. </a:t>
            </a:r>
          </a:p>
          <a:p>
            <a:endParaRPr lang="en-US" dirty="0"/>
          </a:p>
          <a:p>
            <a:r>
              <a:rPr lang="en-US" b="1" dirty="0"/>
              <a:t>Middle 1/3: </a:t>
            </a:r>
            <a:r>
              <a:rPr lang="en-US" dirty="0" err="1"/>
              <a:t>perigastric</a:t>
            </a:r>
            <a:r>
              <a:rPr lang="en-US" dirty="0"/>
              <a:t>, celiac, left gastric artery, splenic artery, splenic hilar, hepatic artery, porta hepatic, </a:t>
            </a:r>
            <a:r>
              <a:rPr lang="en-US" dirty="0" err="1"/>
              <a:t>suprapyloric</a:t>
            </a:r>
            <a:r>
              <a:rPr lang="en-US" dirty="0"/>
              <a:t>, </a:t>
            </a:r>
            <a:r>
              <a:rPr lang="en-US" dirty="0" err="1"/>
              <a:t>subpyloric</a:t>
            </a:r>
            <a:r>
              <a:rPr lang="en-US" dirty="0"/>
              <a:t>, and pancreaticoduodenal lymph nodes. 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Distal 1/3: </a:t>
            </a:r>
            <a:r>
              <a:rPr lang="en-US" dirty="0" err="1"/>
              <a:t>perigastric</a:t>
            </a:r>
            <a:r>
              <a:rPr lang="en-US" dirty="0"/>
              <a:t>, left gastric artery, celiac, hepatic artery, porta hepatic, </a:t>
            </a:r>
            <a:r>
              <a:rPr lang="en-US" dirty="0" err="1"/>
              <a:t>suprapyloric</a:t>
            </a:r>
            <a:r>
              <a:rPr lang="en-US" dirty="0"/>
              <a:t>, </a:t>
            </a:r>
            <a:r>
              <a:rPr lang="en-US" dirty="0" err="1"/>
              <a:t>subpyloric</a:t>
            </a:r>
            <a:r>
              <a:rPr lang="en-US" dirty="0"/>
              <a:t>, and pancreaticoduodenal lymph nodes.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4991" y="2511231"/>
            <a:ext cx="1706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Empty Stomach </a:t>
            </a:r>
          </a:p>
        </p:txBody>
      </p:sp>
    </p:spTree>
    <p:extLst>
      <p:ext uri="{BB962C8B-B14F-4D97-AF65-F5344CB8AC3E}">
        <p14:creationId xmlns:p14="http://schemas.microsoft.com/office/powerpoint/2010/main" val="1248204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412" y="2235520"/>
            <a:ext cx="7852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Postoperative chemoradiotherapy should be considered for all patients at high risk for recurrence of adenocarcinoma of the stomach or gastroesophageal junction who have undergone curative resection.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1229" y="554492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47086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3470" y="323135"/>
            <a:ext cx="2723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Rectal cancer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176" y="1354606"/>
            <a:ext cx="8268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Current standard of neoadjuvant treatment for locally advanced rectal </a:t>
            </a:r>
            <a:r>
              <a:rPr lang="en-US" sz="2400" dirty="0" smtClean="0"/>
              <a:t>cancer (cT3-4 </a:t>
            </a:r>
            <a:r>
              <a:rPr lang="en-US" sz="2400" dirty="0"/>
              <a:t>and/or </a:t>
            </a:r>
            <a:r>
              <a:rPr lang="en-US" sz="2400" dirty="0" err="1"/>
              <a:t>cN</a:t>
            </a:r>
            <a:r>
              <a:rPr lang="en-US" sz="2400" dirty="0"/>
              <a:t>+) is either the use of preoperative short-course </a:t>
            </a:r>
            <a:r>
              <a:rPr lang="en-US" sz="2400" dirty="0" smtClean="0"/>
              <a:t>radiotherapy (5 </a:t>
            </a:r>
            <a:r>
              <a:rPr lang="en-US" sz="2400" dirty="0"/>
              <a:t>x 5 </a:t>
            </a:r>
            <a:r>
              <a:rPr lang="en-US" sz="2400" dirty="0" err="1"/>
              <a:t>Gy</a:t>
            </a:r>
            <a:r>
              <a:rPr lang="en-US" sz="2400" dirty="0"/>
              <a:t>) or </a:t>
            </a:r>
            <a:r>
              <a:rPr lang="en-US" sz="2400" dirty="0" smtClean="0"/>
              <a:t>preoperative, conventionally </a:t>
            </a:r>
            <a:r>
              <a:rPr lang="en-US" sz="2400" dirty="0"/>
              <a:t>fractionated radiotherapy </a:t>
            </a:r>
            <a:r>
              <a:rPr lang="en-US" sz="2400" dirty="0" smtClean="0"/>
              <a:t>with continuous </a:t>
            </a:r>
            <a:r>
              <a:rPr lang="en-US" sz="2400" dirty="0"/>
              <a:t>infusion 5-FU or oral capecitabine, followed by total mesorectal</a:t>
            </a:r>
          </a:p>
          <a:p>
            <a:r>
              <a:rPr lang="en-US" sz="2400" dirty="0"/>
              <a:t>excision surgery six weeks </a:t>
            </a:r>
            <a:r>
              <a:rPr lang="en-US" sz="2400" dirty="0" smtClean="0"/>
              <a:t>there after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0553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80" y="395867"/>
            <a:ext cx="8045055" cy="2894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232038" y="6339361"/>
            <a:ext cx="1959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Surgical Oncology 23 (2014) 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8280" y="4348108"/>
            <a:ext cx="5171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12 trials were included in metaanalyses.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7319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5" y="1700128"/>
            <a:ext cx="86799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SCRT with immediate surgery is as effective as LCRT with delayed surgery for treatment </a:t>
            </a:r>
            <a:r>
              <a:rPr lang="en-US" sz="2400" dirty="0" smtClean="0"/>
              <a:t>of rectal </a:t>
            </a:r>
            <a:r>
              <a:rPr lang="en-US" sz="2400" dirty="0"/>
              <a:t>cancer in terms of OS, DFS, LRR, DMR, Sphincter preservation rate, R0 resection rate and </a:t>
            </a:r>
            <a:r>
              <a:rPr lang="en-US" sz="2400" dirty="0" smtClean="0"/>
              <a:t>late toxicity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Though </a:t>
            </a:r>
            <a:r>
              <a:rPr lang="en-US" sz="2400" dirty="0"/>
              <a:t>LCRT increased pathologic </a:t>
            </a:r>
            <a:r>
              <a:rPr lang="en-US" sz="2400" dirty="0" smtClean="0"/>
              <a:t>complete response (pCR) </a:t>
            </a:r>
            <a:r>
              <a:rPr lang="en-US" sz="2400" dirty="0"/>
              <a:t>rate, LCRT also increased acute toxicity compared with SCRT.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SCRT is a </a:t>
            </a:r>
            <a:r>
              <a:rPr lang="en-US" sz="2400" dirty="0"/>
              <a:t>better choice in centers with a long waiting list or lack of medical resources.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48844" y="358321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Conclusion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60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9524" y="6381001"/>
            <a:ext cx="2203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Annals of Oncology 0: 1–6, 2019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61" y="345981"/>
            <a:ext cx="7997588" cy="3396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42661" y="4370849"/>
            <a:ext cx="3673121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400" dirty="0"/>
              <a:t>515</a:t>
            </a:r>
            <a:r>
              <a:rPr lang="en-US" sz="2400" dirty="0" smtClean="0"/>
              <a:t> </a:t>
            </a:r>
            <a:r>
              <a:rPr lang="en-US" sz="2400" dirty="0"/>
              <a:t>patients </a:t>
            </a:r>
            <a:endParaRPr lang="en-US" sz="2400" dirty="0" smtClean="0"/>
          </a:p>
          <a:p>
            <a:r>
              <a:rPr lang="en-US" sz="2400" dirty="0"/>
              <a:t>261 in the </a:t>
            </a:r>
            <a:r>
              <a:rPr lang="en-US" sz="2400" dirty="0" smtClean="0"/>
              <a:t>short-course/CCT</a:t>
            </a:r>
          </a:p>
          <a:p>
            <a:r>
              <a:rPr lang="en-US" sz="2400" dirty="0"/>
              <a:t>254 in the </a:t>
            </a:r>
            <a:r>
              <a:rPr lang="en-US" sz="2400" dirty="0" smtClean="0"/>
              <a:t>chemoradiation</a:t>
            </a:r>
          </a:p>
        </p:txBody>
      </p:sp>
    </p:spTree>
    <p:extLst>
      <p:ext uri="{BB962C8B-B14F-4D97-AF65-F5344CB8AC3E}">
        <p14:creationId xmlns:p14="http://schemas.microsoft.com/office/powerpoint/2010/main" val="36064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139413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256100" y="2821858"/>
            <a:ext cx="776287" cy="377620"/>
          </a:xfrm>
          <a:prstGeom prst="frame">
            <a:avLst>
              <a:gd name="adj1" fmla="val 107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5624513" y="3460956"/>
            <a:ext cx="845113" cy="308794"/>
          </a:xfrm>
          <a:prstGeom prst="frame">
            <a:avLst>
              <a:gd name="adj1" fmla="val 107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243" y="4966533"/>
            <a:ext cx="6464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Prevalence</a:t>
            </a:r>
            <a:r>
              <a:rPr lang="en-US" sz="2400" b="1" dirty="0"/>
              <a:t> – </a:t>
            </a:r>
            <a:r>
              <a:rPr lang="en-US" sz="2400" dirty="0" smtClean="0"/>
              <a:t>8th position,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Mortality</a:t>
            </a:r>
            <a:r>
              <a:rPr lang="en-US" sz="2400" b="1" dirty="0" smtClean="0"/>
              <a:t> </a:t>
            </a:r>
            <a:r>
              <a:rPr lang="en-US" sz="2400" b="1" dirty="0"/>
              <a:t>– </a:t>
            </a:r>
            <a:r>
              <a:rPr lang="en-US" sz="2400" dirty="0"/>
              <a:t>6th among other types of cancer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2500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72" y="1532676"/>
            <a:ext cx="4175395" cy="29783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930" y="1532676"/>
            <a:ext cx="4144763" cy="29783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85285" y="452097"/>
            <a:ext cx="5038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Long-course vs 5x5 </a:t>
            </a:r>
            <a:r>
              <a:rPr lang="en-US" sz="3600" b="1" dirty="0" err="1">
                <a:solidFill>
                  <a:srgbClr val="0070C0"/>
                </a:solidFill>
              </a:rPr>
              <a:t>Gy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672" y="5115756"/>
            <a:ext cx="8367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superiority of preoperative short-course/CCT over </a:t>
            </a:r>
            <a:endParaRPr lang="en-US" sz="2400" dirty="0" smtClean="0"/>
          </a:p>
          <a:p>
            <a:r>
              <a:rPr lang="en-US" sz="2400" dirty="0" smtClean="0"/>
              <a:t>chemoradiation </a:t>
            </a:r>
            <a:r>
              <a:rPr lang="en-US" sz="2400" dirty="0"/>
              <a:t>was not demonstrated.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19524" y="6381001"/>
            <a:ext cx="2203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Annals of Oncology 0: 1–6, 2019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84216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861" y="2319902"/>
            <a:ext cx="2957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Preoperative CRT</a:t>
            </a:r>
          </a:p>
          <a:p>
            <a:r>
              <a:rPr lang="en-US" sz="2400" dirty="0" smtClean="0"/>
              <a:t>Dose 2Gy/25fx/50Gy</a:t>
            </a:r>
          </a:p>
          <a:p>
            <a:r>
              <a:rPr lang="en-US" sz="2400" dirty="0" smtClean="0"/>
              <a:t>CBCT </a:t>
            </a:r>
            <a:r>
              <a:rPr lang="en-US" sz="2400" dirty="0"/>
              <a:t>for each </a:t>
            </a:r>
            <a:r>
              <a:rPr lang="en-US" sz="2400" dirty="0" smtClean="0"/>
              <a:t>fraction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5861" y="779430"/>
            <a:ext cx="3544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charset="0"/>
              </a:rPr>
              <a:t>Our </a:t>
            </a:r>
            <a:r>
              <a:rPr lang="en-US" sz="3600" b="1" dirty="0">
                <a:solidFill>
                  <a:srgbClr val="0070C0"/>
                </a:solidFill>
                <a:latin typeface="Arial" charset="0"/>
              </a:rPr>
              <a:t>experience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38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2" y="1694038"/>
            <a:ext cx="8540496" cy="37557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6032" y="723784"/>
            <a:ext cx="419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Case: men 56 </a:t>
            </a:r>
            <a:r>
              <a:rPr lang="en-US" sz="2400" b="1" dirty="0" err="1" smtClean="0">
                <a:solidFill>
                  <a:srgbClr val="0070C0"/>
                </a:solidFill>
              </a:rPr>
              <a:t>y.o</a:t>
            </a:r>
            <a:r>
              <a:rPr lang="en-US" sz="2400" b="1" dirty="0" smtClean="0">
                <a:solidFill>
                  <a:srgbClr val="0070C0"/>
                </a:solidFill>
              </a:rPr>
              <a:t>., AC cT3N1M0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Google Shape;695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542" y="5788314"/>
            <a:ext cx="442221" cy="4617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10763" y="5717268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PET</a:t>
            </a:r>
          </a:p>
          <a:p>
            <a:r>
              <a:rPr lang="en-US" sz="1600" b="1" dirty="0" smtClean="0"/>
              <a:t>Technology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749676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345" y="1654220"/>
            <a:ext cx="8738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the treatment of gastrointestinal tract cancers the stereotactic </a:t>
            </a:r>
            <a:r>
              <a:rPr lang="en-US" sz="2400" dirty="0"/>
              <a:t>techniques may be important in </a:t>
            </a:r>
            <a:r>
              <a:rPr lang="en-US" sz="2400" dirty="0" smtClean="0"/>
              <a:t>delivery high </a:t>
            </a:r>
            <a:r>
              <a:rPr lang="en-US" sz="2400" dirty="0"/>
              <a:t>doses of radiation per fraction or per course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55169" y="422116"/>
            <a:ext cx="388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General Conclusion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57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122" y="868594"/>
            <a:ext cx="4031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Thank you so much!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81" y="2177164"/>
            <a:ext cx="3826626" cy="32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7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155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9084" y="1289213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(SCC)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2041" y="942708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(AC)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7559" y="3087414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(AC)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306" y="1191242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(AC)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8710" y="2575003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(SCC)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9198" y="633316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(SCC)</a:t>
            </a:r>
            <a:endParaRPr lang="ru-RU" sz="2000" b="1" dirty="0">
              <a:solidFill>
                <a:srgbClr val="FFFF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29084" y="1185705"/>
            <a:ext cx="3814916" cy="55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329084" y="1787295"/>
            <a:ext cx="3814916" cy="724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38942" y="1236985"/>
            <a:ext cx="311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2"/>
                </a:solidFill>
              </a:rPr>
              <a:t>Esophageal </a:t>
            </a:r>
            <a:r>
              <a:rPr lang="en-US" sz="2400" b="1" dirty="0">
                <a:solidFill>
                  <a:schemeClr val="accent2"/>
                </a:solidFill>
              </a:rPr>
              <a:t>cancer belt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866" y="5868640"/>
            <a:ext cx="1244600" cy="406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07449" y="6275040"/>
            <a:ext cx="3341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E2328"/>
                </a:solidFill>
              </a:rPr>
              <a:t>International Agency for Research on Cancer </a:t>
            </a:r>
            <a:r>
              <a:rPr lang="en-US" sz="1200" dirty="0" smtClean="0">
                <a:solidFill>
                  <a:srgbClr val="1E2328"/>
                </a:solidFill>
              </a:rPr>
              <a:t>2020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883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7014" y="2362299"/>
            <a:ext cx="68599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Squamous cell carcinoma  28 - 90%</a:t>
            </a:r>
          </a:p>
          <a:p>
            <a:r>
              <a:rPr lang="en-US" sz="3600" b="1" dirty="0"/>
              <a:t>Adenocarcinoma  10% - 70%</a:t>
            </a:r>
          </a:p>
        </p:txBody>
      </p:sp>
    </p:spTree>
    <p:extLst>
      <p:ext uri="{BB962C8B-B14F-4D97-AF65-F5344CB8AC3E}">
        <p14:creationId xmlns:p14="http://schemas.microsoft.com/office/powerpoint/2010/main" val="56374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2683" y="1408384"/>
            <a:ext cx="77039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111111"/>
                </a:solidFill>
              </a:rPr>
              <a:t>Neoadjuvant chemoradiotherapy followed by surgery is the standard treatment for patients with esophageal cancer.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23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682" y="507400"/>
            <a:ext cx="6154185" cy="23911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407688" y="6399238"/>
            <a:ext cx="2250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/>
              <a:t>N </a:t>
            </a:r>
            <a:r>
              <a:rPr lang="nb-NO" sz="1200" dirty="0" err="1"/>
              <a:t>Engl</a:t>
            </a:r>
            <a:r>
              <a:rPr lang="nb-NO" sz="1200" dirty="0"/>
              <a:t> J Med 2012;366:2074-84.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996" y="3323808"/>
            <a:ext cx="4726743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100" b="1" dirty="0"/>
              <a:t>368 patients </a:t>
            </a:r>
          </a:p>
          <a:p>
            <a:r>
              <a:rPr lang="en-US" sz="2100" dirty="0"/>
              <a:t>adenocarcinoma 75% </a:t>
            </a:r>
          </a:p>
          <a:p>
            <a:r>
              <a:rPr lang="en-US" sz="2100" dirty="0"/>
              <a:t>squamous-cell carcinoma 23% </a:t>
            </a:r>
          </a:p>
          <a:p>
            <a:r>
              <a:rPr lang="en-US" sz="2100" dirty="0"/>
              <a:t>large-cell undifferentiated carcinoma 2%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5455" y="5320373"/>
            <a:ext cx="3508577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100" dirty="0"/>
              <a:t>CRT followed by Surgery 178</a:t>
            </a:r>
          </a:p>
          <a:p>
            <a:r>
              <a:rPr lang="en-US" sz="2100" dirty="0"/>
              <a:t>Surgery alone 188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17435" y="5320373"/>
            <a:ext cx="2491384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100" b="1" dirty="0"/>
              <a:t>R0</a:t>
            </a:r>
            <a:r>
              <a:rPr lang="en-US" sz="2100" dirty="0"/>
              <a:t>:   CRT+S </a:t>
            </a:r>
            <a:r>
              <a:rPr lang="ru-RU" sz="2100" dirty="0"/>
              <a:t>= </a:t>
            </a:r>
            <a:r>
              <a:rPr lang="en-US" sz="2100" b="1" dirty="0">
                <a:solidFill>
                  <a:srgbClr val="C00000"/>
                </a:solidFill>
              </a:rPr>
              <a:t>92%</a:t>
            </a:r>
          </a:p>
          <a:p>
            <a:r>
              <a:rPr lang="en-US" sz="2100" dirty="0"/>
              <a:t>         Surgery </a:t>
            </a:r>
            <a:r>
              <a:rPr lang="ru-RU" sz="2100" dirty="0"/>
              <a:t>= </a:t>
            </a:r>
            <a:r>
              <a:rPr lang="en-US" sz="2100" b="1" dirty="0"/>
              <a:t>69</a:t>
            </a:r>
            <a:r>
              <a:rPr lang="ru-RU" sz="2100" b="1" dirty="0"/>
              <a:t>%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206240" y="5602778"/>
            <a:ext cx="997527" cy="18288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1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67" y="1482706"/>
            <a:ext cx="3745630" cy="32804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173" y="1475875"/>
            <a:ext cx="3514028" cy="32873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2"/>
          <p:cNvSpPr/>
          <p:nvPr/>
        </p:nvSpPr>
        <p:spPr>
          <a:xfrm>
            <a:off x="1464390" y="470294"/>
            <a:ext cx="6416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Preop</a:t>
            </a:r>
            <a:r>
              <a:rPr lang="en-US" sz="3600" b="1" dirty="0">
                <a:solidFill>
                  <a:srgbClr val="0070C0"/>
                </a:solidFill>
              </a:rPr>
              <a:t>. CRT + Surg. vs. Surg. only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0125" y="5278637"/>
            <a:ext cx="4444358" cy="73866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100" b="1" dirty="0"/>
              <a:t>OS:    </a:t>
            </a:r>
            <a:r>
              <a:rPr lang="en-US" sz="2100" dirty="0" err="1"/>
              <a:t>Preop</a:t>
            </a:r>
            <a:r>
              <a:rPr lang="en-US" sz="2100" dirty="0"/>
              <a:t>. CRT + Surg. = </a:t>
            </a:r>
            <a:r>
              <a:rPr lang="en-US" sz="2100" b="1" dirty="0">
                <a:solidFill>
                  <a:srgbClr val="C00000"/>
                </a:solidFill>
              </a:rPr>
              <a:t>49.4</a:t>
            </a:r>
            <a:r>
              <a:rPr lang="en-US" sz="2100" dirty="0"/>
              <a:t> months</a:t>
            </a:r>
          </a:p>
          <a:p>
            <a:r>
              <a:rPr lang="en-US" sz="2100" dirty="0"/>
              <a:t>          Surg. only = </a:t>
            </a:r>
            <a:r>
              <a:rPr lang="en-US" sz="2100" b="1" dirty="0"/>
              <a:t>24.0</a:t>
            </a:r>
            <a:r>
              <a:rPr lang="en-US" sz="2100" dirty="0"/>
              <a:t> months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57297" y="6394246"/>
            <a:ext cx="2250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/>
              <a:t>N </a:t>
            </a:r>
            <a:r>
              <a:rPr lang="nb-NO" sz="1200" dirty="0" err="1"/>
              <a:t>Engl</a:t>
            </a:r>
            <a:r>
              <a:rPr lang="nb-NO" sz="1200" dirty="0"/>
              <a:t> J Med 2012;366:2074-84. </a:t>
            </a:r>
          </a:p>
        </p:txBody>
      </p:sp>
    </p:spTree>
    <p:extLst>
      <p:ext uri="{BB962C8B-B14F-4D97-AF65-F5344CB8AC3E}">
        <p14:creationId xmlns:p14="http://schemas.microsoft.com/office/powerpoint/2010/main" val="1053834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1091</TotalTime>
  <Words>1406</Words>
  <Application>Microsoft Macintosh PowerPoint</Application>
  <PresentationFormat>Экран (4:3)</PresentationFormat>
  <Paragraphs>236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Mangal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35</cp:revision>
  <dcterms:created xsi:type="dcterms:W3CDTF">2023-12-03T14:50:10Z</dcterms:created>
  <dcterms:modified xsi:type="dcterms:W3CDTF">2023-12-17T01:22:02Z</dcterms:modified>
</cp:coreProperties>
</file>