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;p47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5" name="Google Shape;89;p56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Google Shape;96;p57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126" name="Google Shape;97;p57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27" name="Google Shape;98;p57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5;p58"/>
          <p:cNvSpPr>
            <a:spLocks noGrp="1"/>
          </p:cNvSpPr>
          <p:nvPr>
            <p:ph type="pic" idx="21"/>
          </p:nvPr>
        </p:nvSpPr>
        <p:spPr>
          <a:xfrm>
            <a:off x="7284987" y="0"/>
            <a:ext cx="4907013" cy="6854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07;p59"/>
          <p:cNvSpPr/>
          <p:nvPr/>
        </p:nvSpPr>
        <p:spPr>
          <a:xfrm>
            <a:off x="10934700" y="-849813"/>
            <a:ext cx="2514600" cy="251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960" y="10800"/>
                </a:moveTo>
                <a:cubicBezTo>
                  <a:pt x="3960" y="14578"/>
                  <a:pt x="7022" y="17640"/>
                  <a:pt x="10800" y="17640"/>
                </a:cubicBezTo>
                <a:cubicBezTo>
                  <a:pt x="14578" y="17640"/>
                  <a:pt x="17640" y="14578"/>
                  <a:pt x="17640" y="10800"/>
                </a:cubicBezTo>
                <a:cubicBezTo>
                  <a:pt x="17640" y="7022"/>
                  <a:pt x="14578" y="3960"/>
                  <a:pt x="10800" y="3960"/>
                </a:cubicBezTo>
                <a:cubicBezTo>
                  <a:pt x="7022" y="3960"/>
                  <a:pt x="3960" y="7022"/>
                  <a:pt x="3960" y="10800"/>
                </a:cubicBezTo>
                <a:close/>
              </a:path>
            </a:pathLst>
          </a:cu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4" name="Google Shape;108;p59"/>
          <p:cNvSpPr/>
          <p:nvPr/>
        </p:nvSpPr>
        <p:spPr>
          <a:xfrm>
            <a:off x="-304800" y="5099050"/>
            <a:ext cx="2514600" cy="2514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960" y="10800"/>
                </a:moveTo>
                <a:cubicBezTo>
                  <a:pt x="3960" y="14578"/>
                  <a:pt x="7022" y="17640"/>
                  <a:pt x="10800" y="17640"/>
                </a:cubicBezTo>
                <a:cubicBezTo>
                  <a:pt x="14578" y="17640"/>
                  <a:pt x="17640" y="14578"/>
                  <a:pt x="17640" y="10800"/>
                </a:cubicBezTo>
                <a:cubicBezTo>
                  <a:pt x="17640" y="7022"/>
                  <a:pt x="14578" y="3960"/>
                  <a:pt x="10800" y="3960"/>
                </a:cubicBezTo>
                <a:cubicBezTo>
                  <a:pt x="7022" y="3960"/>
                  <a:pt x="3960" y="7022"/>
                  <a:pt x="3960" y="10800"/>
                </a:cubicBezTo>
                <a:close/>
              </a:path>
            </a:pathLst>
          </a:cu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Google Shape;112;p59"/>
          <p:cNvSpPr>
            <a:spLocks noGrp="1"/>
          </p:cNvSpPr>
          <p:nvPr>
            <p:ph type="pic" sz="half" idx="21"/>
          </p:nvPr>
        </p:nvSpPr>
        <p:spPr>
          <a:xfrm>
            <a:off x="550864" y="329110"/>
            <a:ext cx="3487738" cy="6121403"/>
          </a:xfrm>
          <a:prstGeom prst="rect">
            <a:avLst/>
          </a:prstGeom>
          <a:effectLst>
            <a:outerShdw blurRad="152400" dist="38100" dir="48000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Google Shape;113;p59"/>
          <p:cNvSpPr>
            <a:spLocks noGrp="1"/>
          </p:cNvSpPr>
          <p:nvPr>
            <p:ph type="pic" sz="quarter" idx="22"/>
          </p:nvPr>
        </p:nvSpPr>
        <p:spPr>
          <a:xfrm>
            <a:off x="4233557" y="329110"/>
            <a:ext cx="3751012" cy="1965600"/>
          </a:xfrm>
          <a:prstGeom prst="rect">
            <a:avLst/>
          </a:prstGeom>
          <a:effectLst>
            <a:outerShdw blurRad="152400" dist="38100" dir="48000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Google Shape;114;p59"/>
          <p:cNvSpPr>
            <a:spLocks noGrp="1"/>
          </p:cNvSpPr>
          <p:nvPr>
            <p:ph type="pic" sz="quarter" idx="23"/>
          </p:nvPr>
        </p:nvSpPr>
        <p:spPr>
          <a:xfrm>
            <a:off x="4233557" y="2403474"/>
            <a:ext cx="3751012" cy="1965599"/>
          </a:xfrm>
          <a:prstGeom prst="rect">
            <a:avLst/>
          </a:prstGeom>
          <a:effectLst>
            <a:outerShdw blurRad="152400" dist="38100" dir="48000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Google Shape;115;p59"/>
          <p:cNvSpPr>
            <a:spLocks noGrp="1"/>
          </p:cNvSpPr>
          <p:nvPr>
            <p:ph type="pic" sz="quarter" idx="24"/>
          </p:nvPr>
        </p:nvSpPr>
        <p:spPr>
          <a:xfrm>
            <a:off x="4233557" y="4484913"/>
            <a:ext cx="3751012" cy="1965599"/>
          </a:xfrm>
          <a:prstGeom prst="rect">
            <a:avLst/>
          </a:prstGeom>
          <a:effectLst>
            <a:outerShdw blurRad="152400" dist="38100" dir="48000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Google Shape;116;p59"/>
          <p:cNvSpPr>
            <a:spLocks noGrp="1"/>
          </p:cNvSpPr>
          <p:nvPr>
            <p:ph type="pic" sz="half" idx="25"/>
          </p:nvPr>
        </p:nvSpPr>
        <p:spPr>
          <a:xfrm>
            <a:off x="8153399" y="329112"/>
            <a:ext cx="3487738" cy="6121402"/>
          </a:xfrm>
          <a:prstGeom prst="rect">
            <a:avLst/>
          </a:prstGeom>
          <a:effectLst>
            <a:outerShdw blurRad="152400" dist="38100" dir="48000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18;p60"/>
          <p:cNvSpPr/>
          <p:nvPr/>
        </p:nvSpPr>
        <p:spPr>
          <a:xfrm>
            <a:off x="11086482" y="-448079"/>
            <a:ext cx="1903805" cy="1899506"/>
          </a:xfrm>
          <a:prstGeom prst="ellipse">
            <a:avLst/>
          </a:pr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8" name="Google Shape;119;p60"/>
          <p:cNvSpPr/>
          <p:nvPr/>
        </p:nvSpPr>
        <p:spPr>
          <a:xfrm>
            <a:off x="-716178" y="5673323"/>
            <a:ext cx="1554378" cy="1554379"/>
          </a:xfrm>
          <a:prstGeom prst="ellipse">
            <a:avLst/>
          </a:pr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Google Shape;123;p60"/>
          <p:cNvSpPr>
            <a:spLocks noGrp="1"/>
          </p:cNvSpPr>
          <p:nvPr>
            <p:ph type="pic" sz="half" idx="21"/>
          </p:nvPr>
        </p:nvSpPr>
        <p:spPr>
          <a:xfrm>
            <a:off x="550864" y="329110"/>
            <a:ext cx="3487738" cy="6121403"/>
          </a:xfrm>
          <a:prstGeom prst="rect">
            <a:avLst/>
          </a:prstGeom>
          <a:effectLst>
            <a:outerShdw blurRad="152400" dist="38100" dir="48000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0" name="Google Shape;124;p60"/>
          <p:cNvSpPr>
            <a:spLocks noGrp="1"/>
          </p:cNvSpPr>
          <p:nvPr>
            <p:ph type="pic" sz="half" idx="22"/>
          </p:nvPr>
        </p:nvSpPr>
        <p:spPr>
          <a:xfrm>
            <a:off x="4261136" y="329110"/>
            <a:ext cx="7380000" cy="2952002"/>
          </a:xfrm>
          <a:prstGeom prst="rect">
            <a:avLst/>
          </a:prstGeom>
          <a:effectLst>
            <a:outerShdw blurRad="152400" dist="38100" dir="48000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1" name="Google Shape;125;p60"/>
          <p:cNvSpPr>
            <a:spLocks noGrp="1"/>
          </p:cNvSpPr>
          <p:nvPr>
            <p:ph type="pic" sz="half" idx="23"/>
          </p:nvPr>
        </p:nvSpPr>
        <p:spPr>
          <a:xfrm>
            <a:off x="4261136" y="3498512"/>
            <a:ext cx="7380000" cy="2952001"/>
          </a:xfrm>
          <a:prstGeom prst="rect">
            <a:avLst/>
          </a:prstGeom>
          <a:effectLst>
            <a:outerShdw blurRad="152400" dist="38100" dir="48000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30;p61"/>
          <p:cNvSpPr>
            <a:spLocks noGrp="1"/>
          </p:cNvSpPr>
          <p:nvPr>
            <p:ph type="pic" sz="half" idx="21"/>
          </p:nvPr>
        </p:nvSpPr>
        <p:spPr>
          <a:xfrm>
            <a:off x="7476343" y="1712686"/>
            <a:ext cx="4164796" cy="4107788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85" name="Google Shape;131;p61"/>
          <p:cNvGrpSpPr/>
          <p:nvPr/>
        </p:nvGrpSpPr>
        <p:grpSpPr>
          <a:xfrm>
            <a:off x="512762" y="349250"/>
            <a:ext cx="2028826" cy="461718"/>
            <a:chOff x="0" y="0"/>
            <a:chExt cx="2028825" cy="461717"/>
          </a:xfrm>
        </p:grpSpPr>
        <p:grpSp>
          <p:nvGrpSpPr>
            <p:cNvPr id="183" name="Google Shape;132;p61"/>
            <p:cNvGrpSpPr/>
            <p:nvPr/>
          </p:nvGrpSpPr>
          <p:grpSpPr>
            <a:xfrm>
              <a:off x="500913" y="64035"/>
              <a:ext cx="1527913" cy="369025"/>
              <a:chOff x="0" y="0"/>
              <a:chExt cx="1527911" cy="369023"/>
            </a:xfrm>
          </p:grpSpPr>
          <p:sp>
            <p:nvSpPr>
              <p:cNvPr id="170" name="Google Shape;133;p61"/>
              <p:cNvSpPr/>
              <p:nvPr/>
            </p:nvSpPr>
            <p:spPr>
              <a:xfrm>
                <a:off x="220" y="3817"/>
                <a:ext cx="143649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1" name="Google Shape;134;p61"/>
              <p:cNvSpPr/>
              <p:nvPr/>
            </p:nvSpPr>
            <p:spPr>
              <a:xfrm>
                <a:off x="168618" y="0"/>
                <a:ext cx="171818" cy="153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2" name="Google Shape;135;p61"/>
              <p:cNvSpPr/>
              <p:nvPr/>
            </p:nvSpPr>
            <p:spPr>
              <a:xfrm>
                <a:off x="347670" y="3817"/>
                <a:ext cx="136987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3" name="Google Shape;136;p61"/>
              <p:cNvSpPr/>
              <p:nvPr/>
            </p:nvSpPr>
            <p:spPr>
              <a:xfrm>
                <a:off x="-1" y="195157"/>
                <a:ext cx="136988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" name="Google Shape;137;p61"/>
              <p:cNvSpPr/>
              <p:nvPr/>
            </p:nvSpPr>
            <p:spPr>
              <a:xfrm>
                <a:off x="143030" y="228620"/>
                <a:ext cx="131339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" name="Google Shape;138;p61"/>
              <p:cNvSpPr/>
              <p:nvPr/>
            </p:nvSpPr>
            <p:spPr>
              <a:xfrm>
                <a:off x="279574" y="232434"/>
                <a:ext cx="138201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" name="Google Shape;139;p61"/>
              <p:cNvSpPr/>
              <p:nvPr/>
            </p:nvSpPr>
            <p:spPr>
              <a:xfrm>
                <a:off x="429421" y="232434"/>
                <a:ext cx="123111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" name="Google Shape;140;p61"/>
              <p:cNvSpPr/>
              <p:nvPr/>
            </p:nvSpPr>
            <p:spPr>
              <a:xfrm>
                <a:off x="573443" y="228598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8" name="Google Shape;141;p61"/>
              <p:cNvSpPr/>
              <p:nvPr/>
            </p:nvSpPr>
            <p:spPr>
              <a:xfrm>
                <a:off x="718679" y="232434"/>
                <a:ext cx="142414" cy="112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9" name="Google Shape;142;p61"/>
              <p:cNvSpPr/>
              <p:nvPr/>
            </p:nvSpPr>
            <p:spPr>
              <a:xfrm>
                <a:off x="882026" y="228598"/>
                <a:ext cx="137979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80" name="Google Shape;143;p61"/>
              <p:cNvSpPr/>
              <p:nvPr/>
            </p:nvSpPr>
            <p:spPr>
              <a:xfrm>
                <a:off x="1031254" y="232236"/>
                <a:ext cx="145656" cy="136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81" name="Google Shape;144;p61"/>
              <p:cNvSpPr/>
              <p:nvPr/>
            </p:nvSpPr>
            <p:spPr>
              <a:xfrm>
                <a:off x="1180924" y="231574"/>
                <a:ext cx="210201" cy="109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82" name="Google Shape;145;p61"/>
              <p:cNvSpPr/>
              <p:nvPr/>
            </p:nvSpPr>
            <p:spPr>
              <a:xfrm>
                <a:off x="1404822" y="232434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184" name="Google Shape;146;p61" descr="Google Shape;146;p61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6"/>
            <a:stretch>
              <a:fillRect/>
            </a:stretch>
          </p:blipFill>
          <p:spPr>
            <a:xfrm>
              <a:off x="-1" y="0"/>
              <a:ext cx="442223" cy="461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6" name="Google Shape;147;p61"/>
          <p:cNvSpPr>
            <a:spLocks noGrp="1"/>
          </p:cNvSpPr>
          <p:nvPr>
            <p:ph type="pic" sz="half" idx="22"/>
          </p:nvPr>
        </p:nvSpPr>
        <p:spPr>
          <a:xfrm>
            <a:off x="2190587" y="1712685"/>
            <a:ext cx="4268271" cy="4034973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6" name="Google Shape;151;p62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1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05" name="Google Shape;157;p63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Текст заголовка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20;p48"/>
          <p:cNvGrpSpPr/>
          <p:nvPr/>
        </p:nvGrpSpPr>
        <p:grpSpPr>
          <a:xfrm>
            <a:off x="512762" y="349250"/>
            <a:ext cx="2028826" cy="461718"/>
            <a:chOff x="0" y="0"/>
            <a:chExt cx="2028825" cy="461717"/>
          </a:xfrm>
        </p:grpSpPr>
        <p:grpSp>
          <p:nvGrpSpPr>
            <p:cNvPr id="32" name="Google Shape;21;p48"/>
            <p:cNvGrpSpPr/>
            <p:nvPr/>
          </p:nvGrpSpPr>
          <p:grpSpPr>
            <a:xfrm>
              <a:off x="500913" y="64035"/>
              <a:ext cx="1527913" cy="369025"/>
              <a:chOff x="0" y="0"/>
              <a:chExt cx="1527911" cy="369023"/>
            </a:xfrm>
          </p:grpSpPr>
          <p:sp>
            <p:nvSpPr>
              <p:cNvPr id="19" name="Google Shape;22;p48"/>
              <p:cNvSpPr/>
              <p:nvPr/>
            </p:nvSpPr>
            <p:spPr>
              <a:xfrm>
                <a:off x="220" y="3817"/>
                <a:ext cx="143649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" name="Google Shape;23;p48"/>
              <p:cNvSpPr/>
              <p:nvPr/>
            </p:nvSpPr>
            <p:spPr>
              <a:xfrm>
                <a:off x="168618" y="0"/>
                <a:ext cx="171818" cy="153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" name="Google Shape;24;p48"/>
              <p:cNvSpPr/>
              <p:nvPr/>
            </p:nvSpPr>
            <p:spPr>
              <a:xfrm>
                <a:off x="347670" y="3817"/>
                <a:ext cx="136987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" name="Google Shape;25;p48"/>
              <p:cNvSpPr/>
              <p:nvPr/>
            </p:nvSpPr>
            <p:spPr>
              <a:xfrm>
                <a:off x="-1" y="195157"/>
                <a:ext cx="136988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3" name="Google Shape;26;p48"/>
              <p:cNvSpPr/>
              <p:nvPr/>
            </p:nvSpPr>
            <p:spPr>
              <a:xfrm>
                <a:off x="143030" y="228620"/>
                <a:ext cx="131339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" name="Google Shape;27;p48"/>
              <p:cNvSpPr/>
              <p:nvPr/>
            </p:nvSpPr>
            <p:spPr>
              <a:xfrm>
                <a:off x="279574" y="232434"/>
                <a:ext cx="138201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" name="Google Shape;28;p48"/>
              <p:cNvSpPr/>
              <p:nvPr/>
            </p:nvSpPr>
            <p:spPr>
              <a:xfrm>
                <a:off x="429421" y="232434"/>
                <a:ext cx="123111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" name="Google Shape;29;p48"/>
              <p:cNvSpPr/>
              <p:nvPr/>
            </p:nvSpPr>
            <p:spPr>
              <a:xfrm>
                <a:off x="573443" y="228598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" name="Google Shape;30;p48"/>
              <p:cNvSpPr/>
              <p:nvPr/>
            </p:nvSpPr>
            <p:spPr>
              <a:xfrm>
                <a:off x="718679" y="232434"/>
                <a:ext cx="142414" cy="112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" name="Google Shape;31;p48"/>
              <p:cNvSpPr/>
              <p:nvPr/>
            </p:nvSpPr>
            <p:spPr>
              <a:xfrm>
                <a:off x="882026" y="228598"/>
                <a:ext cx="137979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" name="Google Shape;32;p48"/>
              <p:cNvSpPr/>
              <p:nvPr/>
            </p:nvSpPr>
            <p:spPr>
              <a:xfrm>
                <a:off x="1031254" y="232236"/>
                <a:ext cx="145656" cy="136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" name="Google Shape;33;p48"/>
              <p:cNvSpPr/>
              <p:nvPr/>
            </p:nvSpPr>
            <p:spPr>
              <a:xfrm>
                <a:off x="1180924" y="231574"/>
                <a:ext cx="210201" cy="109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" name="Google Shape;34;p48"/>
              <p:cNvSpPr/>
              <p:nvPr/>
            </p:nvSpPr>
            <p:spPr>
              <a:xfrm>
                <a:off x="1404822" y="232434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33" name="Google Shape;35;p48" descr="Google Shape;35;p48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6"/>
            <a:stretch>
              <a:fillRect/>
            </a:stretch>
          </p:blipFill>
          <p:spPr>
            <a:xfrm>
              <a:off x="-1" y="0"/>
              <a:ext cx="442223" cy="461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" name="Google Shape;36;p48"/>
          <p:cNvSpPr>
            <a:spLocks noGrp="1"/>
          </p:cNvSpPr>
          <p:nvPr>
            <p:ph type="pic" sz="quarter" idx="21"/>
          </p:nvPr>
        </p:nvSpPr>
        <p:spPr>
          <a:xfrm>
            <a:off x="6459539" y="2802287"/>
            <a:ext cx="5181601" cy="3159126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лайд с рисункам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43;p50"/>
          <p:cNvSpPr/>
          <p:nvPr/>
        </p:nvSpPr>
        <p:spPr>
          <a:xfrm>
            <a:off x="10467206" y="-1051693"/>
            <a:ext cx="2839987" cy="2839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020" y="10800"/>
                </a:moveTo>
                <a:cubicBezTo>
                  <a:pt x="5020" y="13992"/>
                  <a:pt x="7608" y="16580"/>
                  <a:pt x="10800" y="16580"/>
                </a:cubicBezTo>
                <a:cubicBezTo>
                  <a:pt x="13992" y="16580"/>
                  <a:pt x="16580" y="13992"/>
                  <a:pt x="16580" y="10800"/>
                </a:cubicBezTo>
                <a:cubicBezTo>
                  <a:pt x="16580" y="7608"/>
                  <a:pt x="13992" y="5020"/>
                  <a:pt x="10800" y="5020"/>
                </a:cubicBezTo>
                <a:cubicBezTo>
                  <a:pt x="7608" y="5020"/>
                  <a:pt x="5020" y="7608"/>
                  <a:pt x="5020" y="10800"/>
                </a:cubicBezTo>
                <a:close/>
              </a:path>
            </a:pathLst>
          </a:cu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" name="Google Shape;44;p50"/>
          <p:cNvSpPr/>
          <p:nvPr/>
        </p:nvSpPr>
        <p:spPr>
          <a:xfrm>
            <a:off x="-869130" y="4585646"/>
            <a:ext cx="2839986" cy="2839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020" y="10800"/>
                </a:moveTo>
                <a:cubicBezTo>
                  <a:pt x="5020" y="13992"/>
                  <a:pt x="7608" y="16580"/>
                  <a:pt x="10800" y="16580"/>
                </a:cubicBezTo>
                <a:cubicBezTo>
                  <a:pt x="13992" y="16580"/>
                  <a:pt x="16580" y="13992"/>
                  <a:pt x="16580" y="10800"/>
                </a:cubicBezTo>
                <a:cubicBezTo>
                  <a:pt x="16580" y="7608"/>
                  <a:pt x="13992" y="5020"/>
                  <a:pt x="10800" y="5020"/>
                </a:cubicBezTo>
                <a:cubicBezTo>
                  <a:pt x="7608" y="5020"/>
                  <a:pt x="5020" y="7608"/>
                  <a:pt x="5020" y="10800"/>
                </a:cubicBezTo>
                <a:close/>
              </a:path>
            </a:pathLst>
          </a:cu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" name="Google Shape;45;p50"/>
          <p:cNvSpPr/>
          <p:nvPr/>
        </p:nvSpPr>
        <p:spPr>
          <a:xfrm>
            <a:off x="826974" y="465172"/>
            <a:ext cx="10538054" cy="59276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38100" dir="6600000" rotWithShape="0">
              <a:srgbClr val="595959">
                <a:alpha val="22352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" name="Google Shape;49;p50"/>
          <p:cNvSpPr>
            <a:spLocks noGrp="1"/>
          </p:cNvSpPr>
          <p:nvPr>
            <p:ph type="pic" sz="half" idx="21"/>
          </p:nvPr>
        </p:nvSpPr>
        <p:spPr>
          <a:xfrm>
            <a:off x="1943484" y="556858"/>
            <a:ext cx="3149639" cy="56511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" name="Google Shape;50;p50"/>
          <p:cNvSpPr>
            <a:spLocks noGrp="1"/>
          </p:cNvSpPr>
          <p:nvPr>
            <p:ph type="pic" sz="quarter" idx="22"/>
          </p:nvPr>
        </p:nvSpPr>
        <p:spPr>
          <a:xfrm>
            <a:off x="5435382" y="556858"/>
            <a:ext cx="5046816" cy="28372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" name="Google Shape;51;p50"/>
          <p:cNvSpPr>
            <a:spLocks noGrp="1"/>
          </p:cNvSpPr>
          <p:nvPr>
            <p:ph type="pic" sz="quarter" idx="23"/>
          </p:nvPr>
        </p:nvSpPr>
        <p:spPr>
          <a:xfrm>
            <a:off x="5435382" y="3485744"/>
            <a:ext cx="5046816" cy="27170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лайд с рисункам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53;p51"/>
          <p:cNvSpPr/>
          <p:nvPr/>
        </p:nvSpPr>
        <p:spPr>
          <a:xfrm>
            <a:off x="10370414" y="4510906"/>
            <a:ext cx="2839987" cy="2839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020" y="10800"/>
                </a:moveTo>
                <a:cubicBezTo>
                  <a:pt x="5020" y="13992"/>
                  <a:pt x="7608" y="16580"/>
                  <a:pt x="10800" y="16580"/>
                </a:cubicBezTo>
                <a:cubicBezTo>
                  <a:pt x="13992" y="16580"/>
                  <a:pt x="16580" y="13992"/>
                  <a:pt x="16580" y="10800"/>
                </a:cubicBezTo>
                <a:cubicBezTo>
                  <a:pt x="16580" y="7608"/>
                  <a:pt x="13992" y="5020"/>
                  <a:pt x="10800" y="5020"/>
                </a:cubicBezTo>
                <a:cubicBezTo>
                  <a:pt x="7608" y="5020"/>
                  <a:pt x="5020" y="7608"/>
                  <a:pt x="5020" y="10800"/>
                </a:cubicBezTo>
                <a:close/>
              </a:path>
            </a:pathLst>
          </a:cu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5" name="Google Shape;54;p51"/>
          <p:cNvSpPr/>
          <p:nvPr/>
        </p:nvSpPr>
        <p:spPr>
          <a:xfrm>
            <a:off x="-869130" y="-1051693"/>
            <a:ext cx="2839986" cy="2839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020" y="10800"/>
                </a:moveTo>
                <a:cubicBezTo>
                  <a:pt x="5020" y="13992"/>
                  <a:pt x="7608" y="16580"/>
                  <a:pt x="10800" y="16580"/>
                </a:cubicBezTo>
                <a:cubicBezTo>
                  <a:pt x="13992" y="16580"/>
                  <a:pt x="16580" y="13992"/>
                  <a:pt x="16580" y="10800"/>
                </a:cubicBezTo>
                <a:cubicBezTo>
                  <a:pt x="16580" y="7608"/>
                  <a:pt x="13992" y="5020"/>
                  <a:pt x="10800" y="5020"/>
                </a:cubicBezTo>
                <a:cubicBezTo>
                  <a:pt x="7608" y="5020"/>
                  <a:pt x="5020" y="7608"/>
                  <a:pt x="5020" y="10800"/>
                </a:cubicBezTo>
                <a:close/>
              </a:path>
            </a:pathLst>
          </a:cu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" name="Google Shape;55;p51"/>
          <p:cNvSpPr/>
          <p:nvPr/>
        </p:nvSpPr>
        <p:spPr>
          <a:xfrm>
            <a:off x="826974" y="465172"/>
            <a:ext cx="10538054" cy="59276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38100" dir="6600000" rotWithShape="0">
              <a:srgbClr val="595959">
                <a:alpha val="22352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" name="Google Shape;59;p51"/>
          <p:cNvSpPr>
            <a:spLocks noGrp="1"/>
          </p:cNvSpPr>
          <p:nvPr>
            <p:ph type="pic" sz="half" idx="21"/>
          </p:nvPr>
        </p:nvSpPr>
        <p:spPr>
          <a:xfrm>
            <a:off x="1132289" y="726683"/>
            <a:ext cx="3686600" cy="54046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Google Shape;60;p51"/>
          <p:cNvSpPr>
            <a:spLocks noGrp="1"/>
          </p:cNvSpPr>
          <p:nvPr>
            <p:ph type="pic" sz="quarter" idx="22"/>
          </p:nvPr>
        </p:nvSpPr>
        <p:spPr>
          <a:xfrm>
            <a:off x="4963467" y="726683"/>
            <a:ext cx="6256981" cy="26049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Google Shape;61;p51"/>
          <p:cNvSpPr>
            <a:spLocks noGrp="1"/>
          </p:cNvSpPr>
          <p:nvPr>
            <p:ph type="pic" sz="quarter" idx="23"/>
          </p:nvPr>
        </p:nvSpPr>
        <p:spPr>
          <a:xfrm>
            <a:off x="4963467" y="3526373"/>
            <a:ext cx="6256981" cy="26045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66;p52"/>
          <p:cNvSpPr>
            <a:spLocks noGrp="1"/>
          </p:cNvSpPr>
          <p:nvPr>
            <p:ph type="pic" sz="quarter" idx="21"/>
          </p:nvPr>
        </p:nvSpPr>
        <p:spPr>
          <a:xfrm>
            <a:off x="2044931" y="1124772"/>
            <a:ext cx="2761676" cy="39532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" name="Google Shape;67;p52"/>
          <p:cNvSpPr>
            <a:spLocks noGrp="1"/>
          </p:cNvSpPr>
          <p:nvPr>
            <p:ph type="pic" sz="quarter" idx="22"/>
          </p:nvPr>
        </p:nvSpPr>
        <p:spPr>
          <a:xfrm>
            <a:off x="7009403" y="432857"/>
            <a:ext cx="4496797" cy="2169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216" y="6404312"/>
            <a:ext cx="258585" cy="2692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.e.nikolaev@ya.r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178;g2603f194521_0_0"/>
          <p:cNvSpPr txBox="1"/>
          <p:nvPr/>
        </p:nvSpPr>
        <p:spPr>
          <a:xfrm>
            <a:off x="8706900" y="5122100"/>
            <a:ext cx="3000001" cy="1598901"/>
          </a:xfrm>
          <a:prstGeom prst="rect">
            <a:avLst/>
          </a:prstGeom>
          <a:ln w="190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1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Николаев Александр Евгеньевич,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1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руководитель центра дистанционных описаний сети “ПЭТ-Технолоджи”</a:t>
            </a:r>
          </a:p>
        </p:txBody>
      </p:sp>
      <p:sp>
        <p:nvSpPr>
          <p:cNvPr id="235" name="Google Shape;179;g2603f194521_0_0"/>
          <p:cNvSpPr txBox="1"/>
          <p:nvPr/>
        </p:nvSpPr>
        <p:spPr>
          <a:xfrm>
            <a:off x="4550024" y="6301399"/>
            <a:ext cx="2947551" cy="57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defRPr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г. Санкт-Петербург 2023г.</a:t>
            </a:r>
          </a:p>
        </p:txBody>
      </p:sp>
      <p:pic>
        <p:nvPicPr>
          <p:cNvPr id="236" name="Google Shape;180;g2603f194521_0_0" descr="Google Shape;180;g2603f194521_0_0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791872" y="1510196"/>
            <a:ext cx="5915026" cy="4130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338" y="31"/>
                </a:moveTo>
                <a:lnTo>
                  <a:pt x="2738" y="31"/>
                </a:lnTo>
                <a:lnTo>
                  <a:pt x="2738" y="1972"/>
                </a:lnTo>
                <a:lnTo>
                  <a:pt x="1338" y="1972"/>
                </a:lnTo>
                <a:lnTo>
                  <a:pt x="1338" y="31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7" name="Google Shape;181;g2603f194521_0_0"/>
          <p:cNvSpPr txBox="1"/>
          <p:nvPr/>
        </p:nvSpPr>
        <p:spPr>
          <a:xfrm>
            <a:off x="456824" y="2297775"/>
            <a:ext cx="4797602" cy="2523974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15000"/>
              </a:lnSpc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Сравнение классических и удаленных описаний исследований ПЭТ-КТ с 18-ФДГ онкологических пациентов.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210;g2603f194521_0_358"/>
          <p:cNvSpPr txBox="1"/>
          <p:nvPr/>
        </p:nvSpPr>
        <p:spPr>
          <a:xfrm>
            <a:off x="967684" y="559230"/>
            <a:ext cx="8215550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9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Предпосылки создания в группе компаний</a:t>
            </a:r>
          </a:p>
        </p:txBody>
      </p:sp>
      <p:grpSp>
        <p:nvGrpSpPr>
          <p:cNvPr id="417" name="Google Shape;211;g2603f194521_0_358"/>
          <p:cNvGrpSpPr/>
          <p:nvPr/>
        </p:nvGrpSpPr>
        <p:grpSpPr>
          <a:xfrm>
            <a:off x="9079316" y="696825"/>
            <a:ext cx="2028843" cy="461709"/>
            <a:chOff x="0" y="0"/>
            <a:chExt cx="2028842" cy="461708"/>
          </a:xfrm>
        </p:grpSpPr>
        <p:grpSp>
          <p:nvGrpSpPr>
            <p:cNvPr id="415" name="Google Shape;212;g2603f194521_0_358"/>
            <p:cNvGrpSpPr/>
            <p:nvPr/>
          </p:nvGrpSpPr>
          <p:grpSpPr>
            <a:xfrm>
              <a:off x="500924" y="64034"/>
              <a:ext cx="1527919" cy="369027"/>
              <a:chOff x="0" y="0"/>
              <a:chExt cx="1527917" cy="369025"/>
            </a:xfrm>
          </p:grpSpPr>
          <p:sp>
            <p:nvSpPr>
              <p:cNvPr id="402" name="Google Shape;213;g2603f194521_0_358"/>
              <p:cNvSpPr/>
              <p:nvPr/>
            </p:nvSpPr>
            <p:spPr>
              <a:xfrm>
                <a:off x="220" y="3817"/>
                <a:ext cx="143649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3" name="Google Shape;214;g2603f194521_0_358"/>
              <p:cNvSpPr/>
              <p:nvPr/>
            </p:nvSpPr>
            <p:spPr>
              <a:xfrm>
                <a:off x="168619" y="-1"/>
                <a:ext cx="171818" cy="153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4" name="Google Shape;215;g2603f194521_0_358"/>
              <p:cNvSpPr/>
              <p:nvPr/>
            </p:nvSpPr>
            <p:spPr>
              <a:xfrm>
                <a:off x="347671" y="3817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5" name="Google Shape;216;g2603f194521_0_358"/>
              <p:cNvSpPr/>
              <p:nvPr/>
            </p:nvSpPr>
            <p:spPr>
              <a:xfrm>
                <a:off x="-1" y="195158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6" name="Google Shape;217;g2603f194521_0_358"/>
              <p:cNvSpPr/>
              <p:nvPr/>
            </p:nvSpPr>
            <p:spPr>
              <a:xfrm>
                <a:off x="143030" y="228621"/>
                <a:ext cx="131341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7" name="Google Shape;218;g2603f194521_0_358"/>
              <p:cNvSpPr/>
              <p:nvPr/>
            </p:nvSpPr>
            <p:spPr>
              <a:xfrm>
                <a:off x="279576" y="232436"/>
                <a:ext cx="13820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8" name="Google Shape;219;g2603f194521_0_358"/>
              <p:cNvSpPr/>
              <p:nvPr/>
            </p:nvSpPr>
            <p:spPr>
              <a:xfrm>
                <a:off x="429422" y="232436"/>
                <a:ext cx="123113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9" name="Google Shape;220;g2603f194521_0_358"/>
              <p:cNvSpPr/>
              <p:nvPr/>
            </p:nvSpPr>
            <p:spPr>
              <a:xfrm>
                <a:off x="573446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0" name="Google Shape;221;g2603f194521_0_358"/>
              <p:cNvSpPr/>
              <p:nvPr/>
            </p:nvSpPr>
            <p:spPr>
              <a:xfrm>
                <a:off x="718682" y="232436"/>
                <a:ext cx="142414" cy="112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1" name="Google Shape;222;g2603f194521_0_358"/>
              <p:cNvSpPr/>
              <p:nvPr/>
            </p:nvSpPr>
            <p:spPr>
              <a:xfrm>
                <a:off x="882029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2" name="Google Shape;223;g2603f194521_0_358"/>
              <p:cNvSpPr/>
              <p:nvPr/>
            </p:nvSpPr>
            <p:spPr>
              <a:xfrm>
                <a:off x="1031258" y="232237"/>
                <a:ext cx="145657" cy="136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3" name="Google Shape;224;g2603f194521_0_358"/>
              <p:cNvSpPr/>
              <p:nvPr/>
            </p:nvSpPr>
            <p:spPr>
              <a:xfrm>
                <a:off x="1180929" y="231575"/>
                <a:ext cx="210201" cy="109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4" name="Google Shape;225;g2603f194521_0_358"/>
              <p:cNvSpPr/>
              <p:nvPr/>
            </p:nvSpPr>
            <p:spPr>
              <a:xfrm>
                <a:off x="1404828" y="232436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416" name="Google Shape;226;g2603f194521_0_358" descr="Google Shape;226;g2603f194521_0_358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5"/>
            <a:stretch>
              <a:fillRect/>
            </a:stretch>
          </p:blipFill>
          <p:spPr>
            <a:xfrm>
              <a:off x="0" y="0"/>
              <a:ext cx="442214" cy="461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0" name="Google Shape;227;g2603f194521_0_358"/>
          <p:cNvGrpSpPr/>
          <p:nvPr/>
        </p:nvGrpSpPr>
        <p:grpSpPr>
          <a:xfrm>
            <a:off x="1247850" y="803324"/>
            <a:ext cx="4791000" cy="1884652"/>
            <a:chOff x="0" y="0"/>
            <a:chExt cx="4790999" cy="1884650"/>
          </a:xfrm>
        </p:grpSpPr>
        <p:sp>
          <p:nvSpPr>
            <p:cNvPr id="418" name="Прямоугольник"/>
            <p:cNvSpPr/>
            <p:nvPr/>
          </p:nvSpPr>
          <p:spPr>
            <a:xfrm>
              <a:off x="0" y="423174"/>
              <a:ext cx="4791000" cy="1038301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9" name="IT - предпосылки…"/>
            <p:cNvSpPr txBox="1"/>
            <p:nvPr/>
          </p:nvSpPr>
          <p:spPr>
            <a:xfrm>
              <a:off x="4762" y="-1"/>
              <a:ext cx="4781476" cy="1884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/>
              <a:endParaRPr b="1">
                <a:latin typeface="Calibri"/>
                <a:ea typeface="Calibri"/>
                <a:cs typeface="Calibri"/>
                <a:sym typeface="Calibri"/>
              </a:endParaRPr>
            </a:p>
            <a:p>
              <a:pPr algn="ctr"/>
              <a:endParaRPr b="1"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IT - предпосылки</a:t>
              </a:r>
            </a:p>
            <a:p>
              <a:pPr algn="ctr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1-Единая МИС</a:t>
              </a:r>
            </a:p>
            <a:p>
              <a:pPr algn="ctr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2-Единый доступ к изображениям</a:t>
              </a:r>
              <a:endParaRPr b="1"/>
            </a:p>
            <a:p>
              <a:endParaRPr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1" name="Google Shape;228;g2603f194521_0_358" descr="Google Shape;228;g2603f194521_0_358"/>
          <p:cNvPicPr>
            <a:picLocks noChangeAspect="1"/>
          </p:cNvPicPr>
          <p:nvPr/>
        </p:nvPicPr>
        <p:blipFill>
          <a:blip r:embed="rId3">
            <a:extLst/>
          </a:blip>
          <a:srcRect r="3"/>
          <a:stretch>
            <a:fillRect/>
          </a:stretch>
        </p:blipFill>
        <p:spPr>
          <a:xfrm>
            <a:off x="6544350" y="1283650"/>
            <a:ext cx="5392341" cy="4130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339" y="31"/>
                </a:moveTo>
                <a:lnTo>
                  <a:pt x="2738" y="31"/>
                </a:lnTo>
                <a:lnTo>
                  <a:pt x="2738" y="1972"/>
                </a:lnTo>
                <a:lnTo>
                  <a:pt x="1339" y="1972"/>
                </a:lnTo>
                <a:lnTo>
                  <a:pt x="1339" y="3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2" name="Google Shape;229;g2603f194521_0_358" descr="Google Shape;229;g2603f194521_0_35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3875" y="2393287"/>
            <a:ext cx="5162552" cy="1832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Google Shape;230;g2603f194521_0_358" descr="Google Shape;230;g2603f194521_0_35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3875" y="4354374"/>
            <a:ext cx="5162552" cy="235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Google Shape;231;g2603f194521_0_358" descr="Google Shape;231;g2603f194521_0_35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09636" y="4458575"/>
            <a:ext cx="4061927" cy="2485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236;g2603f194521_0_379"/>
          <p:cNvSpPr txBox="1"/>
          <p:nvPr/>
        </p:nvSpPr>
        <p:spPr>
          <a:xfrm>
            <a:off x="1129609" y="696879"/>
            <a:ext cx="8215550" cy="57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1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Стандарт сбора информации от пациента</a:t>
            </a:r>
          </a:p>
        </p:txBody>
      </p:sp>
      <p:grpSp>
        <p:nvGrpSpPr>
          <p:cNvPr id="442" name="Google Shape;237;g2603f194521_0_379"/>
          <p:cNvGrpSpPr/>
          <p:nvPr/>
        </p:nvGrpSpPr>
        <p:grpSpPr>
          <a:xfrm>
            <a:off x="9079316" y="696825"/>
            <a:ext cx="2028843" cy="461709"/>
            <a:chOff x="0" y="0"/>
            <a:chExt cx="2028842" cy="461708"/>
          </a:xfrm>
        </p:grpSpPr>
        <p:grpSp>
          <p:nvGrpSpPr>
            <p:cNvPr id="440" name="Google Shape;238;g2603f194521_0_379"/>
            <p:cNvGrpSpPr/>
            <p:nvPr/>
          </p:nvGrpSpPr>
          <p:grpSpPr>
            <a:xfrm>
              <a:off x="500924" y="64034"/>
              <a:ext cx="1527919" cy="369027"/>
              <a:chOff x="0" y="0"/>
              <a:chExt cx="1527917" cy="369025"/>
            </a:xfrm>
          </p:grpSpPr>
          <p:sp>
            <p:nvSpPr>
              <p:cNvPr id="427" name="Google Shape;239;g2603f194521_0_379"/>
              <p:cNvSpPr/>
              <p:nvPr/>
            </p:nvSpPr>
            <p:spPr>
              <a:xfrm>
                <a:off x="220" y="3817"/>
                <a:ext cx="143649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28" name="Google Shape;240;g2603f194521_0_379"/>
              <p:cNvSpPr/>
              <p:nvPr/>
            </p:nvSpPr>
            <p:spPr>
              <a:xfrm>
                <a:off x="168619" y="-1"/>
                <a:ext cx="171818" cy="153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29" name="Google Shape;241;g2603f194521_0_379"/>
              <p:cNvSpPr/>
              <p:nvPr/>
            </p:nvSpPr>
            <p:spPr>
              <a:xfrm>
                <a:off x="347671" y="3817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0" name="Google Shape;242;g2603f194521_0_379"/>
              <p:cNvSpPr/>
              <p:nvPr/>
            </p:nvSpPr>
            <p:spPr>
              <a:xfrm>
                <a:off x="-1" y="195158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1" name="Google Shape;243;g2603f194521_0_379"/>
              <p:cNvSpPr/>
              <p:nvPr/>
            </p:nvSpPr>
            <p:spPr>
              <a:xfrm>
                <a:off x="143030" y="228621"/>
                <a:ext cx="131341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2" name="Google Shape;244;g2603f194521_0_379"/>
              <p:cNvSpPr/>
              <p:nvPr/>
            </p:nvSpPr>
            <p:spPr>
              <a:xfrm>
                <a:off x="279576" y="232436"/>
                <a:ext cx="13820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3" name="Google Shape;245;g2603f194521_0_379"/>
              <p:cNvSpPr/>
              <p:nvPr/>
            </p:nvSpPr>
            <p:spPr>
              <a:xfrm>
                <a:off x="429422" y="232436"/>
                <a:ext cx="123113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4" name="Google Shape;246;g2603f194521_0_379"/>
              <p:cNvSpPr/>
              <p:nvPr/>
            </p:nvSpPr>
            <p:spPr>
              <a:xfrm>
                <a:off x="573446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5" name="Google Shape;247;g2603f194521_0_379"/>
              <p:cNvSpPr/>
              <p:nvPr/>
            </p:nvSpPr>
            <p:spPr>
              <a:xfrm>
                <a:off x="718682" y="232436"/>
                <a:ext cx="142414" cy="112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6" name="Google Shape;248;g2603f194521_0_379"/>
              <p:cNvSpPr/>
              <p:nvPr/>
            </p:nvSpPr>
            <p:spPr>
              <a:xfrm>
                <a:off x="882029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7" name="Google Shape;249;g2603f194521_0_379"/>
              <p:cNvSpPr/>
              <p:nvPr/>
            </p:nvSpPr>
            <p:spPr>
              <a:xfrm>
                <a:off x="1031258" y="232237"/>
                <a:ext cx="145657" cy="136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8" name="Google Shape;250;g2603f194521_0_379"/>
              <p:cNvSpPr/>
              <p:nvPr/>
            </p:nvSpPr>
            <p:spPr>
              <a:xfrm>
                <a:off x="1180929" y="231575"/>
                <a:ext cx="210201" cy="109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9" name="Google Shape;251;g2603f194521_0_379"/>
              <p:cNvSpPr/>
              <p:nvPr/>
            </p:nvSpPr>
            <p:spPr>
              <a:xfrm>
                <a:off x="1404828" y="232436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441" name="Google Shape;252;g2603f194521_0_379" descr="Google Shape;252;g2603f194521_0_379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5"/>
            <a:stretch>
              <a:fillRect/>
            </a:stretch>
          </p:blipFill>
          <p:spPr>
            <a:xfrm>
              <a:off x="0" y="0"/>
              <a:ext cx="442214" cy="461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5" name="Google Shape;253;g2603f194521_0_379"/>
          <p:cNvGrpSpPr/>
          <p:nvPr/>
        </p:nvGrpSpPr>
        <p:grpSpPr>
          <a:xfrm>
            <a:off x="1305000" y="1483674"/>
            <a:ext cx="3632700" cy="4619702"/>
            <a:chOff x="0" y="0"/>
            <a:chExt cx="3632699" cy="4619700"/>
          </a:xfrm>
        </p:grpSpPr>
        <p:sp>
          <p:nvSpPr>
            <p:cNvPr id="443" name="Прямоугольник"/>
            <p:cNvSpPr/>
            <p:nvPr/>
          </p:nvSpPr>
          <p:spPr>
            <a:xfrm>
              <a:off x="0" y="-1"/>
              <a:ext cx="3632700" cy="4619702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4" name="МИС…"/>
            <p:cNvSpPr txBox="1"/>
            <p:nvPr/>
          </p:nvSpPr>
          <p:spPr>
            <a:xfrm>
              <a:off x="4762" y="8625"/>
              <a:ext cx="3623176" cy="4602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24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МИС</a:t>
              </a:r>
            </a:p>
            <a:p>
              <a:pPr marL="457199" indent="-419099" algn="ctr">
                <a:buClr>
                  <a:srgbClr val="000000"/>
                </a:buClr>
                <a:buSzPts val="2400"/>
                <a:buFont typeface="Calibri"/>
                <a:buChar char="●"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Анкетирование </a:t>
              </a:r>
            </a:p>
            <a:p>
              <a:pPr marL="457199" indent="-419099" algn="ctr">
                <a:buClr>
                  <a:srgbClr val="000000"/>
                </a:buClr>
                <a:buSzPts val="2400"/>
                <a:buFont typeface="Calibri"/>
                <a:buChar char="●"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Сопутствующие документы (эпикриз, результаты предшествующих исследований)</a:t>
              </a:r>
            </a:p>
            <a:p>
              <a:pPr algn="ctr">
                <a:defRPr sz="800"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defRPr sz="24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PACS</a:t>
              </a:r>
            </a:p>
            <a:p>
              <a:pPr marL="457199" indent="-419099" algn="ctr">
                <a:buClr>
                  <a:srgbClr val="000000"/>
                </a:buClr>
                <a:buSzPts val="2400"/>
                <a:buFont typeface="Calibri"/>
                <a:buChar char="●"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Предшествующие исследования</a:t>
              </a:r>
            </a:p>
            <a:p>
              <a:pPr algn="ctr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(КТ,МРТ, ПЭТ-КТ)</a:t>
              </a:r>
            </a:p>
          </p:txBody>
        </p:sp>
      </p:grpSp>
      <p:pic>
        <p:nvPicPr>
          <p:cNvPr id="446" name="Снимок экрана 2023-11-09 в 04.58.08.png" descr="Снимок экрана 2023-11-09 в 04.58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2621" y="1321841"/>
            <a:ext cx="2028843" cy="286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Снимок экрана 2023-11-09 в 04.58.16.png" descr="Снимок экрана 2023-11-09 в 04.58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41595" y="1635496"/>
            <a:ext cx="1801920" cy="2557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Google Shape;188;g2603f194521_0_37" descr="Google Shape;188;g2603f194521_0_3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47729" y="4042754"/>
            <a:ext cx="5503100" cy="2300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260;g2603f194521_0_400"/>
          <p:cNvSpPr txBox="1"/>
          <p:nvPr/>
        </p:nvSpPr>
        <p:spPr>
          <a:xfrm>
            <a:off x="1129609" y="696879"/>
            <a:ext cx="8215550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Стандарт выполнения исследования</a:t>
            </a:r>
          </a:p>
        </p:txBody>
      </p:sp>
      <p:grpSp>
        <p:nvGrpSpPr>
          <p:cNvPr id="466" name="Google Shape;261;g2603f194521_0_400"/>
          <p:cNvGrpSpPr/>
          <p:nvPr/>
        </p:nvGrpSpPr>
        <p:grpSpPr>
          <a:xfrm>
            <a:off x="9079316" y="696825"/>
            <a:ext cx="2028843" cy="461709"/>
            <a:chOff x="0" y="0"/>
            <a:chExt cx="2028842" cy="461708"/>
          </a:xfrm>
        </p:grpSpPr>
        <p:grpSp>
          <p:nvGrpSpPr>
            <p:cNvPr id="464" name="Google Shape;262;g2603f194521_0_400"/>
            <p:cNvGrpSpPr/>
            <p:nvPr/>
          </p:nvGrpSpPr>
          <p:grpSpPr>
            <a:xfrm>
              <a:off x="500924" y="64034"/>
              <a:ext cx="1527919" cy="369027"/>
              <a:chOff x="0" y="0"/>
              <a:chExt cx="1527917" cy="369025"/>
            </a:xfrm>
          </p:grpSpPr>
          <p:sp>
            <p:nvSpPr>
              <p:cNvPr id="451" name="Google Shape;263;g2603f194521_0_400"/>
              <p:cNvSpPr/>
              <p:nvPr/>
            </p:nvSpPr>
            <p:spPr>
              <a:xfrm>
                <a:off x="220" y="3817"/>
                <a:ext cx="143649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2" name="Google Shape;264;g2603f194521_0_400"/>
              <p:cNvSpPr/>
              <p:nvPr/>
            </p:nvSpPr>
            <p:spPr>
              <a:xfrm>
                <a:off x="168619" y="-1"/>
                <a:ext cx="171818" cy="153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3" name="Google Shape;265;g2603f194521_0_400"/>
              <p:cNvSpPr/>
              <p:nvPr/>
            </p:nvSpPr>
            <p:spPr>
              <a:xfrm>
                <a:off x="347671" y="3817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4" name="Google Shape;266;g2603f194521_0_400"/>
              <p:cNvSpPr/>
              <p:nvPr/>
            </p:nvSpPr>
            <p:spPr>
              <a:xfrm>
                <a:off x="-1" y="195158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5" name="Google Shape;267;g2603f194521_0_400"/>
              <p:cNvSpPr/>
              <p:nvPr/>
            </p:nvSpPr>
            <p:spPr>
              <a:xfrm>
                <a:off x="143030" y="228621"/>
                <a:ext cx="131341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6" name="Google Shape;268;g2603f194521_0_400"/>
              <p:cNvSpPr/>
              <p:nvPr/>
            </p:nvSpPr>
            <p:spPr>
              <a:xfrm>
                <a:off x="279576" y="232436"/>
                <a:ext cx="13820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7" name="Google Shape;269;g2603f194521_0_400"/>
              <p:cNvSpPr/>
              <p:nvPr/>
            </p:nvSpPr>
            <p:spPr>
              <a:xfrm>
                <a:off x="429422" y="232436"/>
                <a:ext cx="123113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8" name="Google Shape;270;g2603f194521_0_400"/>
              <p:cNvSpPr/>
              <p:nvPr/>
            </p:nvSpPr>
            <p:spPr>
              <a:xfrm>
                <a:off x="573446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59" name="Google Shape;271;g2603f194521_0_400"/>
              <p:cNvSpPr/>
              <p:nvPr/>
            </p:nvSpPr>
            <p:spPr>
              <a:xfrm>
                <a:off x="718682" y="232436"/>
                <a:ext cx="142414" cy="112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60" name="Google Shape;272;g2603f194521_0_400"/>
              <p:cNvSpPr/>
              <p:nvPr/>
            </p:nvSpPr>
            <p:spPr>
              <a:xfrm>
                <a:off x="882029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61" name="Google Shape;273;g2603f194521_0_400"/>
              <p:cNvSpPr/>
              <p:nvPr/>
            </p:nvSpPr>
            <p:spPr>
              <a:xfrm>
                <a:off x="1031258" y="232237"/>
                <a:ext cx="145657" cy="136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62" name="Google Shape;274;g2603f194521_0_400"/>
              <p:cNvSpPr/>
              <p:nvPr/>
            </p:nvSpPr>
            <p:spPr>
              <a:xfrm>
                <a:off x="1180929" y="231575"/>
                <a:ext cx="210201" cy="109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63" name="Google Shape;275;g2603f194521_0_400"/>
              <p:cNvSpPr/>
              <p:nvPr/>
            </p:nvSpPr>
            <p:spPr>
              <a:xfrm>
                <a:off x="1404828" y="232436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465" name="Google Shape;276;g2603f194521_0_400" descr="Google Shape;276;g2603f194521_0_400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5"/>
            <a:stretch>
              <a:fillRect/>
            </a:stretch>
          </p:blipFill>
          <p:spPr>
            <a:xfrm>
              <a:off x="0" y="0"/>
              <a:ext cx="442214" cy="461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7" name="Google Shape;277;g2603f194521_0_400" descr="Google Shape;277;g2603f194521_0_40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5112" y="3754525"/>
            <a:ext cx="4061927" cy="2485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Google Shape;278;g2603f194521_0_400" descr="Google Shape;278;g2603f194521_0_40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9376" y="1358971"/>
            <a:ext cx="5200699" cy="219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Google Shape;279;g2603f194521_0_400" descr="Google Shape;279;g2603f194521_0_40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45988" y="1518565"/>
            <a:ext cx="1797776" cy="1797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Google Shape;280;g2603f194521_0_400" descr="Google Shape;280;g2603f194521_0_40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72625" y="4244575"/>
            <a:ext cx="1603800" cy="169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43175" y="3471552"/>
            <a:ext cx="3048001" cy="279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319;g2603f194521_0_460"/>
          <p:cNvSpPr txBox="1"/>
          <p:nvPr/>
        </p:nvSpPr>
        <p:spPr>
          <a:xfrm>
            <a:off x="981613" y="509175"/>
            <a:ext cx="8005901" cy="82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400" b="1">
                <a:latin typeface="Calibri"/>
                <a:ea typeface="Calibri"/>
                <a:cs typeface="Calibri"/>
                <a:sym typeface="Calibri"/>
              </a:defRPr>
            </a:pPr>
            <a:r>
              <a:t>Стандарт описания ПЭТ-КТ: </a:t>
            </a:r>
          </a:p>
          <a:p>
            <a:pPr algn="ctr">
              <a:defRPr sz="2400" b="1">
                <a:latin typeface="Calibri"/>
                <a:ea typeface="Calibri"/>
                <a:cs typeface="Calibri"/>
                <a:sym typeface="Calibri"/>
              </a:defRPr>
            </a:pPr>
            <a:r>
              <a:t>Методические рекомендации по различным нозологиям </a:t>
            </a:r>
          </a:p>
        </p:txBody>
      </p:sp>
      <p:grpSp>
        <p:nvGrpSpPr>
          <p:cNvPr id="489" name="Google Shape;320;g2603f194521_0_460"/>
          <p:cNvGrpSpPr/>
          <p:nvPr/>
        </p:nvGrpSpPr>
        <p:grpSpPr>
          <a:xfrm>
            <a:off x="9079316" y="696825"/>
            <a:ext cx="2028843" cy="461709"/>
            <a:chOff x="0" y="0"/>
            <a:chExt cx="2028842" cy="461708"/>
          </a:xfrm>
        </p:grpSpPr>
        <p:grpSp>
          <p:nvGrpSpPr>
            <p:cNvPr id="487" name="Google Shape;321;g2603f194521_0_460"/>
            <p:cNvGrpSpPr/>
            <p:nvPr/>
          </p:nvGrpSpPr>
          <p:grpSpPr>
            <a:xfrm>
              <a:off x="500924" y="64034"/>
              <a:ext cx="1527919" cy="369027"/>
              <a:chOff x="0" y="0"/>
              <a:chExt cx="1527917" cy="369025"/>
            </a:xfrm>
          </p:grpSpPr>
          <p:sp>
            <p:nvSpPr>
              <p:cNvPr id="474" name="Google Shape;322;g2603f194521_0_460"/>
              <p:cNvSpPr/>
              <p:nvPr/>
            </p:nvSpPr>
            <p:spPr>
              <a:xfrm>
                <a:off x="220" y="3817"/>
                <a:ext cx="143649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75" name="Google Shape;323;g2603f194521_0_460"/>
              <p:cNvSpPr/>
              <p:nvPr/>
            </p:nvSpPr>
            <p:spPr>
              <a:xfrm>
                <a:off x="168619" y="-1"/>
                <a:ext cx="171818" cy="153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76" name="Google Shape;324;g2603f194521_0_460"/>
              <p:cNvSpPr/>
              <p:nvPr/>
            </p:nvSpPr>
            <p:spPr>
              <a:xfrm>
                <a:off x="347671" y="3817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77" name="Google Shape;325;g2603f194521_0_460"/>
              <p:cNvSpPr/>
              <p:nvPr/>
            </p:nvSpPr>
            <p:spPr>
              <a:xfrm>
                <a:off x="-1" y="195158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78" name="Google Shape;326;g2603f194521_0_460"/>
              <p:cNvSpPr/>
              <p:nvPr/>
            </p:nvSpPr>
            <p:spPr>
              <a:xfrm>
                <a:off x="143030" y="228621"/>
                <a:ext cx="131341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79" name="Google Shape;327;g2603f194521_0_460"/>
              <p:cNvSpPr/>
              <p:nvPr/>
            </p:nvSpPr>
            <p:spPr>
              <a:xfrm>
                <a:off x="279576" y="232436"/>
                <a:ext cx="13820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80" name="Google Shape;328;g2603f194521_0_460"/>
              <p:cNvSpPr/>
              <p:nvPr/>
            </p:nvSpPr>
            <p:spPr>
              <a:xfrm>
                <a:off x="429422" y="232436"/>
                <a:ext cx="123113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81" name="Google Shape;329;g2603f194521_0_460"/>
              <p:cNvSpPr/>
              <p:nvPr/>
            </p:nvSpPr>
            <p:spPr>
              <a:xfrm>
                <a:off x="573446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82" name="Google Shape;330;g2603f194521_0_460"/>
              <p:cNvSpPr/>
              <p:nvPr/>
            </p:nvSpPr>
            <p:spPr>
              <a:xfrm>
                <a:off x="718682" y="232436"/>
                <a:ext cx="142414" cy="112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83" name="Google Shape;331;g2603f194521_0_460"/>
              <p:cNvSpPr/>
              <p:nvPr/>
            </p:nvSpPr>
            <p:spPr>
              <a:xfrm>
                <a:off x="882029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84" name="Google Shape;332;g2603f194521_0_460"/>
              <p:cNvSpPr/>
              <p:nvPr/>
            </p:nvSpPr>
            <p:spPr>
              <a:xfrm>
                <a:off x="1031258" y="232237"/>
                <a:ext cx="145657" cy="136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85" name="Google Shape;333;g2603f194521_0_460"/>
              <p:cNvSpPr/>
              <p:nvPr/>
            </p:nvSpPr>
            <p:spPr>
              <a:xfrm>
                <a:off x="1180929" y="231575"/>
                <a:ext cx="210201" cy="109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86" name="Google Shape;334;g2603f194521_0_460"/>
              <p:cNvSpPr/>
              <p:nvPr/>
            </p:nvSpPr>
            <p:spPr>
              <a:xfrm>
                <a:off x="1404828" y="232436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488" name="Google Shape;335;g2603f194521_0_460" descr="Google Shape;335;g2603f194521_0_460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5"/>
            <a:stretch>
              <a:fillRect/>
            </a:stretch>
          </p:blipFill>
          <p:spPr>
            <a:xfrm>
              <a:off x="0" y="0"/>
              <a:ext cx="442214" cy="461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0" name="Снимок экрана 2023-11-09 в 05.08.06.png" descr="Снимок экрана 2023-11-09 в 05.08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6437" y="1482121"/>
            <a:ext cx="1554919" cy="218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Снимок экрана 2023-11-09 в 05.08.19.png" descr="Снимок экрана 2023-11-09 в 05.08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0611" y="1550212"/>
            <a:ext cx="1447741" cy="205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Снимок экрана 2023-11-09 в 05.08.36.png" descr="Снимок экрана 2023-11-09 в 05.08.3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99863" y="1381650"/>
            <a:ext cx="1554919" cy="2233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Снимок экрана 2023-11-09 в 05.08.49.png" descr="Снимок экрана 2023-11-09 в 05.08.4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26293" y="1364832"/>
            <a:ext cx="1598824" cy="226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Снимок экрана 2023-11-09 в 05.09.05.png" descr="Снимок экрана 2023-11-09 в 05.09.0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31353" y="3674251"/>
            <a:ext cx="1802600" cy="2565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Снимок экрана 2023-11-09 в 05.09.18.png" descr="Снимок экрана 2023-11-09 в 05.09.1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62015" y="3664184"/>
            <a:ext cx="1802600" cy="2585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Снимок экрана 2023-11-09 в 05.09.48.png" descr="Снимок экрана 2023-11-09 в 05.09.4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25754" y="3690741"/>
            <a:ext cx="1894584" cy="268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Снимок экрана 2023-11-09 в 05.10.12.png" descr="Снимок экрана 2023-11-09 в 05.10.1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481477" y="3840535"/>
            <a:ext cx="1674761" cy="2384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285;g2603f194521_0_598"/>
          <p:cNvGrpSpPr/>
          <p:nvPr/>
        </p:nvGrpSpPr>
        <p:grpSpPr>
          <a:xfrm>
            <a:off x="512787" y="349246"/>
            <a:ext cx="2028844" cy="461710"/>
            <a:chOff x="0" y="0"/>
            <a:chExt cx="2028842" cy="461708"/>
          </a:xfrm>
        </p:grpSpPr>
        <p:grpSp>
          <p:nvGrpSpPr>
            <p:cNvPr id="512" name="Google Shape;286;g2603f194521_0_598"/>
            <p:cNvGrpSpPr/>
            <p:nvPr/>
          </p:nvGrpSpPr>
          <p:grpSpPr>
            <a:xfrm>
              <a:off x="500924" y="64034"/>
              <a:ext cx="1527919" cy="369027"/>
              <a:chOff x="0" y="0"/>
              <a:chExt cx="1527917" cy="369025"/>
            </a:xfrm>
          </p:grpSpPr>
          <p:sp>
            <p:nvSpPr>
              <p:cNvPr id="499" name="Google Shape;287;g2603f194521_0_598"/>
              <p:cNvSpPr/>
              <p:nvPr/>
            </p:nvSpPr>
            <p:spPr>
              <a:xfrm>
                <a:off x="220" y="3817"/>
                <a:ext cx="143649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0" name="Google Shape;288;g2603f194521_0_598"/>
              <p:cNvSpPr/>
              <p:nvPr/>
            </p:nvSpPr>
            <p:spPr>
              <a:xfrm>
                <a:off x="168619" y="-1"/>
                <a:ext cx="171818" cy="153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1" name="Google Shape;289;g2603f194521_0_598"/>
              <p:cNvSpPr/>
              <p:nvPr/>
            </p:nvSpPr>
            <p:spPr>
              <a:xfrm>
                <a:off x="347671" y="3817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2" name="Google Shape;290;g2603f194521_0_598"/>
              <p:cNvSpPr/>
              <p:nvPr/>
            </p:nvSpPr>
            <p:spPr>
              <a:xfrm>
                <a:off x="-1" y="195158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3" name="Google Shape;291;g2603f194521_0_598"/>
              <p:cNvSpPr/>
              <p:nvPr/>
            </p:nvSpPr>
            <p:spPr>
              <a:xfrm>
                <a:off x="143030" y="228621"/>
                <a:ext cx="131341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4" name="Google Shape;292;g2603f194521_0_598"/>
              <p:cNvSpPr/>
              <p:nvPr/>
            </p:nvSpPr>
            <p:spPr>
              <a:xfrm>
                <a:off x="279576" y="232436"/>
                <a:ext cx="13820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5" name="Google Shape;293;g2603f194521_0_598"/>
              <p:cNvSpPr/>
              <p:nvPr/>
            </p:nvSpPr>
            <p:spPr>
              <a:xfrm>
                <a:off x="429422" y="232436"/>
                <a:ext cx="123113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6" name="Google Shape;294;g2603f194521_0_598"/>
              <p:cNvSpPr/>
              <p:nvPr/>
            </p:nvSpPr>
            <p:spPr>
              <a:xfrm>
                <a:off x="573446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7" name="Google Shape;295;g2603f194521_0_598"/>
              <p:cNvSpPr/>
              <p:nvPr/>
            </p:nvSpPr>
            <p:spPr>
              <a:xfrm>
                <a:off x="718682" y="232436"/>
                <a:ext cx="142414" cy="112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8" name="Google Shape;296;g2603f194521_0_598"/>
              <p:cNvSpPr/>
              <p:nvPr/>
            </p:nvSpPr>
            <p:spPr>
              <a:xfrm>
                <a:off x="882029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09" name="Google Shape;297;g2603f194521_0_598"/>
              <p:cNvSpPr/>
              <p:nvPr/>
            </p:nvSpPr>
            <p:spPr>
              <a:xfrm>
                <a:off x="1031258" y="232237"/>
                <a:ext cx="145657" cy="136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10" name="Google Shape;298;g2603f194521_0_598"/>
              <p:cNvSpPr/>
              <p:nvPr/>
            </p:nvSpPr>
            <p:spPr>
              <a:xfrm>
                <a:off x="1180929" y="231575"/>
                <a:ext cx="210201" cy="109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11" name="Google Shape;299;g2603f194521_0_598"/>
              <p:cNvSpPr/>
              <p:nvPr/>
            </p:nvSpPr>
            <p:spPr>
              <a:xfrm>
                <a:off x="1404828" y="232436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513" name="Google Shape;300;g2603f194521_0_598" descr="Google Shape;300;g2603f194521_0_598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5"/>
            <a:stretch>
              <a:fillRect/>
            </a:stretch>
          </p:blipFill>
          <p:spPr>
            <a:xfrm>
              <a:off x="0" y="0"/>
              <a:ext cx="442214" cy="461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5" name="Google Shape;301;g2603f194521_0_598"/>
          <p:cNvSpPr txBox="1"/>
          <p:nvPr/>
        </p:nvSpPr>
        <p:spPr>
          <a:xfrm>
            <a:off x="1059401" y="1193962"/>
            <a:ext cx="10205451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Административные предпосылки создания</a:t>
            </a:r>
          </a:p>
        </p:txBody>
      </p:sp>
      <p:sp>
        <p:nvSpPr>
          <p:cNvPr id="516" name="Google Shape;302;g2603f194521_0_598"/>
          <p:cNvSpPr/>
          <p:nvPr/>
        </p:nvSpPr>
        <p:spPr>
          <a:xfrm>
            <a:off x="11244488" y="-990600"/>
            <a:ext cx="1924201" cy="2019300"/>
          </a:xfrm>
          <a:prstGeom prst="ellipse">
            <a:avLst/>
          </a:prstGeom>
          <a:solidFill>
            <a:srgbClr val="6179F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7" name="Google Shape;303;g2603f194521_0_598"/>
          <p:cNvSpPr/>
          <p:nvPr/>
        </p:nvSpPr>
        <p:spPr>
          <a:xfrm>
            <a:off x="1200249" y="2632667"/>
            <a:ext cx="3040502" cy="3294902"/>
          </a:xfrm>
          <a:prstGeom prst="roundRect">
            <a:avLst>
              <a:gd name="adj" fmla="val 6028"/>
            </a:avLst>
          </a:prstGeom>
          <a:ln w="19050">
            <a:solidFill>
              <a:srgbClr val="6179F7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8" name="Google Shape;304;g2603f194521_0_598"/>
          <p:cNvSpPr/>
          <p:nvPr/>
        </p:nvSpPr>
        <p:spPr>
          <a:xfrm>
            <a:off x="4575776" y="2632667"/>
            <a:ext cx="3040501" cy="3294902"/>
          </a:xfrm>
          <a:prstGeom prst="roundRect">
            <a:avLst>
              <a:gd name="adj" fmla="val 6028"/>
            </a:avLst>
          </a:prstGeom>
          <a:ln w="19050">
            <a:solidFill>
              <a:srgbClr val="6179F7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9" name="Google Shape;305;g2603f194521_0_598"/>
          <p:cNvSpPr/>
          <p:nvPr/>
        </p:nvSpPr>
        <p:spPr>
          <a:xfrm>
            <a:off x="7951303" y="2632667"/>
            <a:ext cx="3040501" cy="3294902"/>
          </a:xfrm>
          <a:prstGeom prst="roundRect">
            <a:avLst>
              <a:gd name="adj" fmla="val 6028"/>
            </a:avLst>
          </a:prstGeom>
          <a:ln w="19050">
            <a:solidFill>
              <a:srgbClr val="6179F7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0" name="Google Shape;306;g2603f194521_0_598"/>
          <p:cNvSpPr/>
          <p:nvPr/>
        </p:nvSpPr>
        <p:spPr>
          <a:xfrm>
            <a:off x="1686596" y="2412045"/>
            <a:ext cx="2067901" cy="441301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1" name="Google Shape;307;g2603f194521_0_598"/>
          <p:cNvSpPr txBox="1"/>
          <p:nvPr/>
        </p:nvSpPr>
        <p:spPr>
          <a:xfrm>
            <a:off x="1897484" y="2453644"/>
            <a:ext cx="1645851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7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 Стандарт</a:t>
            </a:r>
          </a:p>
        </p:txBody>
      </p:sp>
      <p:sp>
        <p:nvSpPr>
          <p:cNvPr id="522" name="Google Shape;308;g2603f194521_0_598"/>
          <p:cNvSpPr/>
          <p:nvPr/>
        </p:nvSpPr>
        <p:spPr>
          <a:xfrm>
            <a:off x="5062125" y="2412045"/>
            <a:ext cx="2067901" cy="441301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3" name="Google Shape;309;g2603f194521_0_598"/>
          <p:cNvSpPr txBox="1"/>
          <p:nvPr/>
        </p:nvSpPr>
        <p:spPr>
          <a:xfrm>
            <a:off x="5273013" y="2439818"/>
            <a:ext cx="1645850" cy="62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7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 Стандарт риск менеджмента</a:t>
            </a:r>
          </a:p>
        </p:txBody>
      </p:sp>
      <p:sp>
        <p:nvSpPr>
          <p:cNvPr id="524" name="Google Shape;310;g2603f194521_0_598"/>
          <p:cNvSpPr/>
          <p:nvPr/>
        </p:nvSpPr>
        <p:spPr>
          <a:xfrm>
            <a:off x="8437653" y="2412045"/>
            <a:ext cx="2067901" cy="441301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5" name="Google Shape;311;g2603f194521_0_598"/>
          <p:cNvSpPr txBox="1"/>
          <p:nvPr/>
        </p:nvSpPr>
        <p:spPr>
          <a:xfrm>
            <a:off x="8648541" y="2294894"/>
            <a:ext cx="1645851" cy="6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9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 Цели/Задачи</a:t>
            </a:r>
          </a:p>
        </p:txBody>
      </p:sp>
      <p:sp>
        <p:nvSpPr>
          <p:cNvPr id="526" name="Google Shape;307;g2603f194521_0_598"/>
          <p:cNvSpPr txBox="1"/>
          <p:nvPr/>
        </p:nvSpPr>
        <p:spPr>
          <a:xfrm>
            <a:off x="1270706" y="3075944"/>
            <a:ext cx="2899588" cy="249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Единый цифровой контур</a:t>
            </a:r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Единый сбор вводной информации</a:t>
            </a:r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Единый стандарт выполнения исследования</a:t>
            </a:r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Единый стандарт описания</a:t>
            </a:r>
          </a:p>
        </p:txBody>
      </p:sp>
      <p:sp>
        <p:nvSpPr>
          <p:cNvPr id="527" name="Google Shape;307;g2603f194521_0_598"/>
          <p:cNvSpPr txBox="1"/>
          <p:nvPr/>
        </p:nvSpPr>
        <p:spPr>
          <a:xfrm>
            <a:off x="4566249" y="3177544"/>
            <a:ext cx="2899588" cy="142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Вводное наставничество для </a:t>
            </a:r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Новых врачей</a:t>
            </a:r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Внутренний контроль Качества</a:t>
            </a:r>
          </a:p>
        </p:txBody>
      </p:sp>
      <p:sp>
        <p:nvSpPr>
          <p:cNvPr id="528" name="Google Shape;307;g2603f194521_0_598"/>
          <p:cNvSpPr txBox="1"/>
          <p:nvPr/>
        </p:nvSpPr>
        <p:spPr>
          <a:xfrm>
            <a:off x="8028552" y="3177544"/>
            <a:ext cx="2899588" cy="115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Планирование нагрузки на врачей сети</a:t>
            </a:r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Распределенные описания</a:t>
            </a:r>
          </a:p>
        </p:txBody>
      </p:sp>
      <p:sp>
        <p:nvSpPr>
          <p:cNvPr id="529" name="Линия"/>
          <p:cNvSpPr/>
          <p:nvPr/>
        </p:nvSpPr>
        <p:spPr>
          <a:xfrm>
            <a:off x="1949872" y="2090639"/>
            <a:ext cx="5148533" cy="1"/>
          </a:xfrm>
          <a:prstGeom prst="line">
            <a:avLst/>
          </a:prstGeom>
          <a:ln w="889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348;g2603f194521_0_427"/>
          <p:cNvGrpSpPr/>
          <p:nvPr/>
        </p:nvGrpSpPr>
        <p:grpSpPr>
          <a:xfrm>
            <a:off x="3056899" y="142550"/>
            <a:ext cx="8860202" cy="1351251"/>
            <a:chOff x="0" y="0"/>
            <a:chExt cx="8860200" cy="1351249"/>
          </a:xfrm>
        </p:grpSpPr>
        <p:sp>
          <p:nvSpPr>
            <p:cNvPr id="531" name="Прямоугольник"/>
            <p:cNvSpPr/>
            <p:nvPr/>
          </p:nvSpPr>
          <p:spPr>
            <a:xfrm>
              <a:off x="0" y="67374"/>
              <a:ext cx="8860201" cy="1216501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2" name="Исследования, изучающие телерадиологию"/>
            <p:cNvSpPr txBox="1"/>
            <p:nvPr/>
          </p:nvSpPr>
          <p:spPr>
            <a:xfrm>
              <a:off x="4762" y="0"/>
              <a:ext cx="8850676" cy="1351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3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Исследования, изучающие телерадиологию </a:t>
              </a:r>
            </a:p>
          </p:txBody>
        </p:sp>
      </p:grpSp>
      <p:pic>
        <p:nvPicPr>
          <p:cNvPr id="534" name="Снимок экрана 2023-11-09 в 06.32.20.png" descr="Снимок экрана 2023-11-09 в 06.32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9" y="1770481"/>
            <a:ext cx="6686899" cy="24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Снимок экрана 2023-11-09 в 06.32.45.png" descr="Снимок экрана 2023-11-09 в 06.32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87" y="4512136"/>
            <a:ext cx="63119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Снимок экрана 2023-11-09 в 06.32.30.png" descr="Снимок экрана 2023-11-09 в 06.32.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1666" y="2529494"/>
            <a:ext cx="5729343" cy="2868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341;g2603f194521_0_19"/>
          <p:cNvGrpSpPr/>
          <p:nvPr/>
        </p:nvGrpSpPr>
        <p:grpSpPr>
          <a:xfrm>
            <a:off x="79899" y="1080344"/>
            <a:ext cx="6951216" cy="743233"/>
            <a:chOff x="0" y="0"/>
            <a:chExt cx="8371707" cy="743232"/>
          </a:xfrm>
        </p:grpSpPr>
        <p:sp>
          <p:nvSpPr>
            <p:cNvPr id="538" name="Прямоугольник"/>
            <p:cNvSpPr/>
            <p:nvPr/>
          </p:nvSpPr>
          <p:spPr>
            <a:xfrm>
              <a:off x="-1" y="-1"/>
              <a:ext cx="8371709" cy="743234"/>
            </a:xfrm>
            <a:prstGeom prst="rect">
              <a:avLst/>
            </a:prstGeom>
            <a:solidFill>
              <a:srgbClr val="C6D8FF">
                <a:alpha val="3529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2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9" name="Практика аудита в рамках сети"/>
            <p:cNvSpPr txBox="1"/>
            <p:nvPr/>
          </p:nvSpPr>
          <p:spPr>
            <a:xfrm>
              <a:off x="4499" y="75235"/>
              <a:ext cx="8362709" cy="592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ctr">
                <a:defRPr sz="2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Практика аудита в рамках сети</a:t>
              </a:r>
            </a:p>
          </p:txBody>
        </p:sp>
      </p:grpSp>
      <p:sp>
        <p:nvSpPr>
          <p:cNvPr id="541" name="Google Shape;342;g2603f194521_0_19"/>
          <p:cNvSpPr/>
          <p:nvPr/>
        </p:nvSpPr>
        <p:spPr>
          <a:xfrm>
            <a:off x="157824" y="2097715"/>
            <a:ext cx="4043257" cy="4107901"/>
          </a:xfrm>
          <a:prstGeom prst="rect">
            <a:avLst/>
          </a:prstGeom>
          <a:solidFill>
            <a:srgbClr val="C6D8FF">
              <a:alpha val="35290"/>
            </a:srgbClr>
          </a:solidFill>
          <a:ln>
            <a:solidFill>
              <a:srgbClr val="44546A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До 4-5% на ежемесячной основе от всех выполненных исследований ПЭТ-КТ</a:t>
            </a:r>
          </a:p>
          <a:p>
            <a:pPr algn="ctr">
              <a:defRPr sz="21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Задействовано до 10 Экспертов</a:t>
            </a:r>
          </a:p>
          <a:p>
            <a:pPr algn="ctr">
              <a:defRPr sz="21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Порядка 500 исследований в месяц подвергаются проверки</a:t>
            </a:r>
          </a:p>
        </p:txBody>
      </p:sp>
      <p:pic>
        <p:nvPicPr>
          <p:cNvPr id="542" name="Снимок экрана 2023-11-09 в 07.19.55.png" descr="Снимок экрана 2023-11-09 в 07.19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4336" y="182146"/>
            <a:ext cx="5058414" cy="3148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Снимок экрана 2023-11-09 в 07.19.49.png" descr="Снимок экрана 2023-11-09 в 07.19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6446" y="3321160"/>
            <a:ext cx="7465497" cy="3495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VS"/>
          <p:cNvSpPr/>
          <p:nvPr/>
        </p:nvSpPr>
        <p:spPr>
          <a:xfrm>
            <a:off x="5461000" y="2794000"/>
            <a:ext cx="1270000" cy="1270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endParaRPr/>
          </a:p>
          <a:p>
            <a:endParaRPr/>
          </a:p>
          <a:p>
            <a:pPr lvl="1"/>
            <a:r>
              <a:t>        </a:t>
            </a:r>
            <a:r>
              <a:rPr sz="2500"/>
              <a:t>VS</a:t>
            </a:r>
          </a:p>
        </p:txBody>
      </p:sp>
      <p:pic>
        <p:nvPicPr>
          <p:cNvPr id="546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501" y="1954829"/>
            <a:ext cx="4581716" cy="326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9920" y="1884750"/>
            <a:ext cx="4922357" cy="3404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354;g2603f194521_0_25"/>
          <p:cNvGrpSpPr/>
          <p:nvPr/>
        </p:nvGrpSpPr>
        <p:grpSpPr>
          <a:xfrm>
            <a:off x="3112349" y="2143499"/>
            <a:ext cx="5967302" cy="786601"/>
            <a:chOff x="0" y="0"/>
            <a:chExt cx="5967300" cy="786600"/>
          </a:xfrm>
        </p:grpSpPr>
        <p:sp>
          <p:nvSpPr>
            <p:cNvPr id="549" name="Прямоугольник"/>
            <p:cNvSpPr/>
            <p:nvPr/>
          </p:nvSpPr>
          <p:spPr>
            <a:xfrm>
              <a:off x="-1" y="-1"/>
              <a:ext cx="5967302" cy="786602"/>
            </a:xfrm>
            <a:prstGeom prst="rect">
              <a:avLst/>
            </a:prstGeom>
            <a:solidFill>
              <a:srgbClr val="C6D8FF">
                <a:alpha val="3529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2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0" name="Цели и методы исследования"/>
            <p:cNvSpPr txBox="1"/>
            <p:nvPr/>
          </p:nvSpPr>
          <p:spPr>
            <a:xfrm>
              <a:off x="4762" y="130425"/>
              <a:ext cx="5957776" cy="52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Цели и методы исследования</a:t>
              </a:r>
            </a:p>
          </p:txBody>
        </p:sp>
      </p:grpSp>
      <p:grpSp>
        <p:nvGrpSpPr>
          <p:cNvPr id="554" name="Google Shape;355;g2603f194521_0_25"/>
          <p:cNvGrpSpPr/>
          <p:nvPr/>
        </p:nvGrpSpPr>
        <p:grpSpPr>
          <a:xfrm>
            <a:off x="345149" y="3236274"/>
            <a:ext cx="4506602" cy="2765401"/>
            <a:chOff x="0" y="0"/>
            <a:chExt cx="4506600" cy="2765400"/>
          </a:xfrm>
        </p:grpSpPr>
        <p:sp>
          <p:nvSpPr>
            <p:cNvPr id="552" name="Прямоугольник"/>
            <p:cNvSpPr/>
            <p:nvPr/>
          </p:nvSpPr>
          <p:spPr>
            <a:xfrm>
              <a:off x="-1" y="-1"/>
              <a:ext cx="4506602" cy="2765402"/>
            </a:xfrm>
            <a:prstGeom prst="rect">
              <a:avLst/>
            </a:prstGeom>
            <a:solidFill>
              <a:srgbClr val="C6D8FF">
                <a:alpha val="3529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just">
                <a:lnSpc>
                  <a:spcPct val="115000"/>
                </a:lnSpc>
                <a:defRPr sz="23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3" name="(1) Цель:…"/>
            <p:cNvSpPr txBox="1"/>
            <p:nvPr/>
          </p:nvSpPr>
          <p:spPr>
            <a:xfrm>
              <a:off x="4762" y="140835"/>
              <a:ext cx="4497076" cy="2483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just">
                <a:lnSpc>
                  <a:spcPct val="115000"/>
                </a:lnSpc>
                <a:defRPr sz="17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(1) Цель:</a:t>
              </a:r>
            </a:p>
            <a:p>
              <a:pPr algn="just">
                <a:lnSpc>
                  <a:spcPct val="115000"/>
                </a:lnSpc>
                <a:defRPr sz="17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 данном исследовании основная цель была сравнить точность описания ПЭТ-КТ исследований, обработанных в рамках отделения и телерадиологии, а также оценить уровень расхождения в точности интерпретаций в рамках разных подходов.</a:t>
              </a:r>
            </a:p>
          </p:txBody>
        </p:sp>
      </p:grpSp>
      <p:grpSp>
        <p:nvGrpSpPr>
          <p:cNvPr id="557" name="Google Shape;356;g2603f194521_0_25"/>
          <p:cNvGrpSpPr/>
          <p:nvPr/>
        </p:nvGrpSpPr>
        <p:grpSpPr>
          <a:xfrm>
            <a:off x="3112350" y="124200"/>
            <a:ext cx="8464200" cy="1769100"/>
            <a:chOff x="0" y="0"/>
            <a:chExt cx="8464199" cy="1769099"/>
          </a:xfrm>
        </p:grpSpPr>
        <p:sp>
          <p:nvSpPr>
            <p:cNvPr id="555" name="Прямоугольник"/>
            <p:cNvSpPr/>
            <p:nvPr/>
          </p:nvSpPr>
          <p:spPr>
            <a:xfrm>
              <a:off x="0" y="0"/>
              <a:ext cx="8464200" cy="1769100"/>
            </a:xfrm>
            <a:prstGeom prst="rect">
              <a:avLst/>
            </a:prstGeom>
            <a:noFill/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15000"/>
                </a:lnSpc>
                <a:defRPr sz="2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6" name="Сравнение классических и удаленных описаний исследований ПЭТ-КТ с 18-ФДГ онкологических пациентов."/>
            <p:cNvSpPr txBox="1"/>
            <p:nvPr/>
          </p:nvSpPr>
          <p:spPr>
            <a:xfrm>
              <a:off x="4762" y="107850"/>
              <a:ext cx="8454676" cy="155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lnSpc>
                  <a:spcPct val="115000"/>
                </a:lnSpc>
                <a:defRPr sz="27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Сравнение классических и удаленных описаний исследований ПЭТ-КТ с 18-ФДГ онкологических пациентов.</a:t>
              </a:r>
            </a:p>
          </p:txBody>
        </p:sp>
      </p:grpSp>
      <p:grpSp>
        <p:nvGrpSpPr>
          <p:cNvPr id="560" name="Google Shape;357;g2603f194521_0_25"/>
          <p:cNvGrpSpPr/>
          <p:nvPr/>
        </p:nvGrpSpPr>
        <p:grpSpPr>
          <a:xfrm>
            <a:off x="5480475" y="3236274"/>
            <a:ext cx="6473401" cy="3429001"/>
            <a:chOff x="0" y="0"/>
            <a:chExt cx="6473400" cy="3429000"/>
          </a:xfrm>
        </p:grpSpPr>
        <p:sp>
          <p:nvSpPr>
            <p:cNvPr id="558" name="Прямоугольник"/>
            <p:cNvSpPr/>
            <p:nvPr/>
          </p:nvSpPr>
          <p:spPr>
            <a:xfrm>
              <a:off x="-1" y="0"/>
              <a:ext cx="6473402" cy="3429000"/>
            </a:xfrm>
            <a:prstGeom prst="rect">
              <a:avLst/>
            </a:prstGeom>
            <a:solidFill>
              <a:srgbClr val="C6D8FF">
                <a:alpha val="3529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just">
                <a:lnSpc>
                  <a:spcPct val="115000"/>
                </a:lnSpc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9" name="(2) Методы:…"/>
            <p:cNvSpPr txBox="1"/>
            <p:nvPr/>
          </p:nvSpPr>
          <p:spPr>
            <a:xfrm>
              <a:off x="4762" y="235542"/>
              <a:ext cx="6463876" cy="2957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just">
                <a:lnSpc>
                  <a:spcPct val="115000"/>
                </a:lnSpc>
                <a:defRPr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(2) Методы: </a:t>
              </a:r>
            </a:p>
            <a:p>
              <a:pPr algn="just">
                <a:lnSpc>
                  <a:spcPct val="115000"/>
                </a:lnSpc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 рамках проведенного ретроспективного исследования было определено количество и тип расхождений (клинически значимых/незначимых) между протоколами описаний исследований ПЭТ-КТ, описанных в рамках отделения и телерадиологии. </a:t>
              </a:r>
            </a:p>
            <a:p>
              <a:pPr algn="just">
                <a:lnSpc>
                  <a:spcPct val="115000"/>
                </a:lnSpc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 каждой группе было по 110 исследований, собранных в течение 2 месяцев, которые были описаны рентгенологами с опытом работы в онковизуализации и интерпретации ПЭТ-КТ с 18-ФДГ более 5 лет.</a:t>
              </a:r>
            </a:p>
            <a:p>
              <a:pPr algn="just">
                <a:lnSpc>
                  <a:spcPct val="115000"/>
                </a:lnSpc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Ошибки и расхождения при классическом и удаленном описаниях исследований ПЭТ-КТ были выявлены в рамках внутреннего контроля качества, а дальнейшие различия в показателях были оценены на предмет статистической значимости. </a:t>
              </a:r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362;g2603f194521_0_531"/>
          <p:cNvGrpSpPr/>
          <p:nvPr/>
        </p:nvGrpSpPr>
        <p:grpSpPr>
          <a:xfrm>
            <a:off x="3056899" y="209925"/>
            <a:ext cx="8860202" cy="786601"/>
            <a:chOff x="0" y="0"/>
            <a:chExt cx="8860200" cy="786600"/>
          </a:xfrm>
        </p:grpSpPr>
        <p:sp>
          <p:nvSpPr>
            <p:cNvPr id="562" name="Прямоугольник"/>
            <p:cNvSpPr/>
            <p:nvPr/>
          </p:nvSpPr>
          <p:spPr>
            <a:xfrm>
              <a:off x="-1" y="-1"/>
              <a:ext cx="8860202" cy="786602"/>
            </a:xfrm>
            <a:prstGeom prst="rect">
              <a:avLst/>
            </a:prstGeom>
            <a:solidFill>
              <a:srgbClr val="C6D8FF">
                <a:alpha val="3529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2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3" name="Дизайн исследования"/>
            <p:cNvSpPr txBox="1"/>
            <p:nvPr/>
          </p:nvSpPr>
          <p:spPr>
            <a:xfrm>
              <a:off x="4762" y="130425"/>
              <a:ext cx="8850676" cy="52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Дизайн исследования</a:t>
              </a:r>
            </a:p>
          </p:txBody>
        </p:sp>
      </p:grpSp>
      <p:pic>
        <p:nvPicPr>
          <p:cNvPr id="565" name="Google Shape;363;g2603f194521_0_531" descr="Google Shape;363;g2603f194521_0_5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574" y="1514876"/>
            <a:ext cx="11481228" cy="5022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186;g2603f194521_0_37"/>
          <p:cNvGrpSpPr/>
          <p:nvPr/>
        </p:nvGrpSpPr>
        <p:grpSpPr>
          <a:xfrm>
            <a:off x="3056899" y="209925"/>
            <a:ext cx="8860202" cy="786601"/>
            <a:chOff x="0" y="0"/>
            <a:chExt cx="8860200" cy="786600"/>
          </a:xfrm>
        </p:grpSpPr>
        <p:sp>
          <p:nvSpPr>
            <p:cNvPr id="239" name="Прямоугольник"/>
            <p:cNvSpPr/>
            <p:nvPr/>
          </p:nvSpPr>
          <p:spPr>
            <a:xfrm>
              <a:off x="-1" y="-1"/>
              <a:ext cx="8860202" cy="786602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0" name="Актуальность"/>
            <p:cNvSpPr txBox="1"/>
            <p:nvPr/>
          </p:nvSpPr>
          <p:spPr>
            <a:xfrm>
              <a:off x="4762" y="9775"/>
              <a:ext cx="8850676" cy="767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3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Актуальность</a:t>
              </a:r>
            </a:p>
          </p:txBody>
        </p:sp>
      </p:grpSp>
      <p:grpSp>
        <p:nvGrpSpPr>
          <p:cNvPr id="244" name="Google Shape;187;g2603f194521_0_37"/>
          <p:cNvGrpSpPr/>
          <p:nvPr/>
        </p:nvGrpSpPr>
        <p:grpSpPr>
          <a:xfrm>
            <a:off x="1062999" y="5422850"/>
            <a:ext cx="9954902" cy="1174801"/>
            <a:chOff x="0" y="0"/>
            <a:chExt cx="9954900" cy="1174799"/>
          </a:xfrm>
        </p:grpSpPr>
        <p:sp>
          <p:nvSpPr>
            <p:cNvPr id="242" name="Прямоугольник"/>
            <p:cNvSpPr/>
            <p:nvPr/>
          </p:nvSpPr>
          <p:spPr>
            <a:xfrm>
              <a:off x="-1" y="0"/>
              <a:ext cx="9954902" cy="1174800"/>
            </a:xfrm>
            <a:prstGeom prst="rect">
              <a:avLst/>
            </a:prstGeom>
            <a:solidFill>
              <a:srgbClr val="C6D8FF">
                <a:alpha val="3529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9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3" name="Телерадиология – передача и обмен изображений и связанных с ними данных о пациенте в электронном между различными организациями для целей первичной консультации, получения экспертного мнения и/или клинической оценки."/>
            <p:cNvSpPr txBox="1"/>
            <p:nvPr/>
          </p:nvSpPr>
          <p:spPr>
            <a:xfrm>
              <a:off x="4762" y="57824"/>
              <a:ext cx="9945376" cy="1059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19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Телерадиология</a:t>
              </a:r>
              <a:r>
                <a:rPr b="0"/>
                <a:t> – передача и обмен изображений и связанных с ними данных о пациенте в электронном между различными организациями для целей первичной консультации, получения экспертного мнения и/или клинической оценки.</a:t>
              </a:r>
            </a:p>
          </p:txBody>
        </p:sp>
      </p:grpSp>
      <p:pic>
        <p:nvPicPr>
          <p:cNvPr id="245" name="Google Shape;188;g2603f194521_0_37" descr="Google Shape;188;g2603f194521_0_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649" y="1091775"/>
            <a:ext cx="9753601" cy="4076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369;g2603f194521_0_537"/>
          <p:cNvGrpSpPr/>
          <p:nvPr/>
        </p:nvGrpSpPr>
        <p:grpSpPr>
          <a:xfrm>
            <a:off x="3056899" y="209925"/>
            <a:ext cx="8860202" cy="786601"/>
            <a:chOff x="0" y="0"/>
            <a:chExt cx="8860200" cy="786600"/>
          </a:xfrm>
        </p:grpSpPr>
        <p:sp>
          <p:nvSpPr>
            <p:cNvPr id="567" name="Прямоугольник"/>
            <p:cNvSpPr/>
            <p:nvPr/>
          </p:nvSpPr>
          <p:spPr>
            <a:xfrm>
              <a:off x="-1" y="-1"/>
              <a:ext cx="8860202" cy="786602"/>
            </a:xfrm>
            <a:prstGeom prst="rect">
              <a:avLst/>
            </a:prstGeom>
            <a:solidFill>
              <a:srgbClr val="C6D8FF">
                <a:alpha val="3529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2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8" name="Результаты исследования"/>
            <p:cNvSpPr txBox="1"/>
            <p:nvPr/>
          </p:nvSpPr>
          <p:spPr>
            <a:xfrm>
              <a:off x="4762" y="130425"/>
              <a:ext cx="8850676" cy="52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Результаты исследования</a:t>
              </a:r>
            </a:p>
          </p:txBody>
        </p:sp>
      </p:grpSp>
      <p:graphicFrame>
        <p:nvGraphicFramePr>
          <p:cNvPr id="570" name="Tаблица 1"/>
          <p:cNvGraphicFramePr/>
          <p:nvPr/>
        </p:nvGraphicFramePr>
        <p:xfrm>
          <a:off x="1497940" y="1377458"/>
          <a:ext cx="9200565" cy="477968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788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33333"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Описание в рамках отделения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Описание в рамках телерадиологии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Средняя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7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Расхождения (есть/нет)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9,09 %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10,91 %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10,00 %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63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Ошибка специфического характера, влияющие на стадирование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1,35 %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1,8 %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1,575 %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63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Ошибка специфического характера, не повлиявшие на стадирование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3,6 %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4,73 %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4,17 %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63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Ошибка неспецифического характера, клинически значимые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4,05 %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5,4 %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4,725 %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63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Ошибка неспецифического характера, клинически незначимые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15,18 %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19,27 %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17,25 %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376;g2603f194521_0_543"/>
          <p:cNvGrpSpPr/>
          <p:nvPr/>
        </p:nvGrpSpPr>
        <p:grpSpPr>
          <a:xfrm>
            <a:off x="3056899" y="209925"/>
            <a:ext cx="8860202" cy="786601"/>
            <a:chOff x="0" y="0"/>
            <a:chExt cx="8860200" cy="786600"/>
          </a:xfrm>
        </p:grpSpPr>
        <p:sp>
          <p:nvSpPr>
            <p:cNvPr id="572" name="Прямоугольник"/>
            <p:cNvSpPr/>
            <p:nvPr/>
          </p:nvSpPr>
          <p:spPr>
            <a:xfrm>
              <a:off x="-1" y="-1"/>
              <a:ext cx="8860202" cy="786602"/>
            </a:xfrm>
            <a:prstGeom prst="rect">
              <a:avLst/>
            </a:prstGeom>
            <a:solidFill>
              <a:srgbClr val="C6D8FF">
                <a:alpha val="3529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2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3" name="Результаты исследования"/>
            <p:cNvSpPr txBox="1"/>
            <p:nvPr/>
          </p:nvSpPr>
          <p:spPr>
            <a:xfrm>
              <a:off x="4762" y="79625"/>
              <a:ext cx="8850676" cy="627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2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Результаты исследования</a:t>
              </a:r>
            </a:p>
          </p:txBody>
        </p:sp>
      </p:grpSp>
      <p:sp>
        <p:nvSpPr>
          <p:cNvPr id="575" name="Расхождения имели место в 22/220 случаях (10%), клинически значимые расхождения были выявлены в 6,8% случаев.…"/>
          <p:cNvSpPr txBox="1"/>
          <p:nvPr/>
        </p:nvSpPr>
        <p:spPr>
          <a:xfrm>
            <a:off x="7013901" y="1529215"/>
            <a:ext cx="4729518" cy="446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 defTabSz="457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Расхождения имели место в 22/220 случаях (10%), клинически значимые расхождения были выявлены в 6,8% случаев. </a:t>
            </a:r>
          </a:p>
          <a:p>
            <a:pPr algn="just" defTabSz="457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just" defTabSz="457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 общей сложности расхождения были выявленным 14/110 при описании в отделении (9,09%), а 16/110 было допущено при удаленной интерпретации ПЭТ-КТ (10,91%). </a:t>
            </a:r>
          </a:p>
          <a:p>
            <a:pPr algn="just" defTabSz="457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just" defTabSz="457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Разница между удаленными и классическими описаниями в клинически значимых и незначимых расхождениях составила 1,82% и 4,21%, соответственно. </a:t>
            </a:r>
          </a:p>
        </p:txBody>
      </p:sp>
      <p:pic>
        <p:nvPicPr>
          <p:cNvPr id="576" name="Снимок экрана 2023-11-09 в 07.07.30.png" descr="Снимок экрана 2023-11-09 в 07.07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369" y="1442574"/>
            <a:ext cx="6675345" cy="4931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VS"/>
          <p:cNvSpPr/>
          <p:nvPr/>
        </p:nvSpPr>
        <p:spPr>
          <a:xfrm>
            <a:off x="5431297" y="1943100"/>
            <a:ext cx="1270001" cy="1270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endParaRPr/>
          </a:p>
          <a:p>
            <a:endParaRPr/>
          </a:p>
          <a:p>
            <a:pPr lvl="1"/>
            <a:r>
              <a:t>        </a:t>
            </a:r>
            <a:r>
              <a:rPr sz="2500"/>
              <a:t>VS</a:t>
            </a:r>
          </a:p>
        </p:txBody>
      </p:sp>
      <p:pic>
        <p:nvPicPr>
          <p:cNvPr id="579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169" y="1046525"/>
            <a:ext cx="3627326" cy="2584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3447" y="944141"/>
            <a:ext cx="4183855" cy="2789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Снимок экрана 2023-11-09 в 06.26.48.png" descr="Снимок экрана 2023-11-09 в 06.26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56850" y="3677142"/>
            <a:ext cx="3218895" cy="3218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Снимок экрана 2023-11-09 в 06.31.20.png" descr="Снимок экрана 2023-11-09 в 06.31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051" y="957665"/>
            <a:ext cx="10732010" cy="5838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909;p40"/>
          <p:cNvSpPr txBox="1"/>
          <p:nvPr/>
        </p:nvSpPr>
        <p:spPr>
          <a:xfrm>
            <a:off x="501337" y="1228607"/>
            <a:ext cx="5417178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Take home point’s</a:t>
            </a:r>
          </a:p>
        </p:txBody>
      </p:sp>
      <p:sp>
        <p:nvSpPr>
          <p:cNvPr id="586" name="Google Shape;910;p40"/>
          <p:cNvSpPr txBox="1"/>
          <p:nvPr/>
        </p:nvSpPr>
        <p:spPr>
          <a:xfrm>
            <a:off x="429109" y="1882112"/>
            <a:ext cx="5508628" cy="82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</a:t>
            </a:r>
            <a:r>
              <a:rPr b="1"/>
              <a:t>Адекватная телерадиология</a:t>
            </a:r>
            <a:r>
              <a:t> возможна только  при комплексном подходе к проблеме</a:t>
            </a:r>
          </a:p>
        </p:txBody>
      </p:sp>
      <p:sp>
        <p:nvSpPr>
          <p:cNvPr id="587" name="Google Shape;911;p40"/>
          <p:cNvSpPr txBox="1"/>
          <p:nvPr/>
        </p:nvSpPr>
        <p:spPr>
          <a:xfrm>
            <a:off x="429109" y="2822636"/>
            <a:ext cx="5535131" cy="137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</a:t>
            </a:r>
            <a:r>
              <a:rPr b="1"/>
              <a:t>Точность удаленных описаний</a:t>
            </a:r>
            <a:r>
              <a:t> не уступала точности протоколов, подготовленных в рамках отделения. </a:t>
            </a:r>
          </a:p>
        </p:txBody>
      </p:sp>
      <p:sp>
        <p:nvSpPr>
          <p:cNvPr id="588" name="Google Shape;912;p40"/>
          <p:cNvSpPr txBox="1"/>
          <p:nvPr/>
        </p:nvSpPr>
        <p:spPr>
          <a:xfrm>
            <a:off x="429109" y="3962503"/>
            <a:ext cx="5535131" cy="137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</a:t>
            </a:r>
            <a:r>
              <a:rPr b="1"/>
              <a:t>При удаленном описании</a:t>
            </a:r>
            <a:r>
              <a:t>, и </a:t>
            </a:r>
            <a:r>
              <a:rPr b="1"/>
              <a:t>при классическом описании</a:t>
            </a:r>
            <a:r>
              <a:t> были обнаружены очень схожие показатели клинически значимых и незначимых расхождений.</a:t>
            </a:r>
          </a:p>
        </p:txBody>
      </p:sp>
      <p:sp>
        <p:nvSpPr>
          <p:cNvPr id="589" name="Google Shape;178;g2603f194521_0_0"/>
          <p:cNvSpPr txBox="1"/>
          <p:nvPr/>
        </p:nvSpPr>
        <p:spPr>
          <a:xfrm>
            <a:off x="8706900" y="5122100"/>
            <a:ext cx="3000001" cy="1319501"/>
          </a:xfrm>
          <a:prstGeom prst="rect">
            <a:avLst/>
          </a:prstGeom>
          <a:ln w="190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1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Николаев Александр Евгеньевич,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z="1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a.nikolaev@oncoart.ru</a:t>
            </a:r>
          </a:p>
          <a:p>
            <a:pPr algn="ctr">
              <a:defRPr sz="1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+79303483048</a:t>
            </a:r>
          </a:p>
        </p:txBody>
      </p:sp>
      <p:sp>
        <p:nvSpPr>
          <p:cNvPr id="590" name="Google Shape;179;g2603f194521_0_0"/>
          <p:cNvSpPr txBox="1"/>
          <p:nvPr/>
        </p:nvSpPr>
        <p:spPr>
          <a:xfrm>
            <a:off x="4550024" y="6301399"/>
            <a:ext cx="2947551" cy="57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РОРР</a:t>
            </a:r>
          </a:p>
          <a:p>
            <a:pPr algn="ctr">
              <a:defRPr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г. Санкт-Петербург 2023г.</a:t>
            </a:r>
          </a:p>
        </p:txBody>
      </p:sp>
      <p:pic>
        <p:nvPicPr>
          <p:cNvPr id="591" name="Google Shape;180;g2603f194521_0_0" descr="Google Shape;180;g2603f194521_0_0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791872" y="1510196"/>
            <a:ext cx="5915026" cy="4130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338" y="31"/>
                </a:moveTo>
                <a:lnTo>
                  <a:pt x="2738" y="31"/>
                </a:lnTo>
                <a:lnTo>
                  <a:pt x="2738" y="1972"/>
                </a:lnTo>
                <a:lnTo>
                  <a:pt x="1338" y="1972"/>
                </a:lnTo>
                <a:lnTo>
                  <a:pt x="1338" y="3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13;g2603f194521_0_216"/>
          <p:cNvSpPr txBox="1"/>
          <p:nvPr/>
        </p:nvSpPr>
        <p:spPr>
          <a:xfrm>
            <a:off x="2939809" y="2714616"/>
            <a:ext cx="6081352" cy="1977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lnSpc>
                <a:spcPct val="83333"/>
              </a:lnSpc>
              <a:defRPr sz="66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Спасибо за внимание</a:t>
            </a:r>
          </a:p>
        </p:txBody>
      </p:sp>
      <p:sp>
        <p:nvSpPr>
          <p:cNvPr id="594" name="Google Shape;514;g2603f194521_0_216"/>
          <p:cNvSpPr txBox="1"/>
          <p:nvPr/>
        </p:nvSpPr>
        <p:spPr>
          <a:xfrm>
            <a:off x="2139969" y="1884397"/>
            <a:ext cx="4991450" cy="77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44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Thank You</a:t>
            </a:r>
          </a:p>
        </p:txBody>
      </p:sp>
      <p:sp>
        <p:nvSpPr>
          <p:cNvPr id="595" name="Google Shape;515;g2603f194521_0_216"/>
          <p:cNvSpPr txBox="1"/>
          <p:nvPr/>
        </p:nvSpPr>
        <p:spPr>
          <a:xfrm>
            <a:off x="2185755" y="5133880"/>
            <a:ext cx="4991450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təşəkkür edirəm</a:t>
            </a:r>
          </a:p>
        </p:txBody>
      </p:sp>
      <p:sp>
        <p:nvSpPr>
          <p:cNvPr id="596" name="Google Shape;516;g2603f194521_0_216"/>
          <p:cNvSpPr txBox="1"/>
          <p:nvPr/>
        </p:nvSpPr>
        <p:spPr>
          <a:xfrm>
            <a:off x="2927432" y="3863831"/>
            <a:ext cx="4991450" cy="47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rtl="1">
              <a:defRPr sz="24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شكرا لك</a:t>
            </a:r>
          </a:p>
        </p:txBody>
      </p:sp>
      <p:sp>
        <p:nvSpPr>
          <p:cNvPr id="597" name="Google Shape;517;g2603f194521_0_216"/>
          <p:cNvSpPr txBox="1"/>
          <p:nvPr/>
        </p:nvSpPr>
        <p:spPr>
          <a:xfrm>
            <a:off x="4171896" y="4186199"/>
            <a:ext cx="4991450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Ευχαριστώ πολύ.</a:t>
            </a:r>
          </a:p>
        </p:txBody>
      </p:sp>
      <p:sp>
        <p:nvSpPr>
          <p:cNvPr id="598" name="Google Shape;518;g2603f194521_0_216"/>
          <p:cNvSpPr txBox="1"/>
          <p:nvPr/>
        </p:nvSpPr>
        <p:spPr>
          <a:xfrm>
            <a:off x="7024795" y="4415327"/>
            <a:ext cx="4991450" cy="38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rtl="1">
              <a:defRPr sz="20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תודה</a:t>
            </a:r>
          </a:p>
        </p:txBody>
      </p:sp>
      <p:sp>
        <p:nvSpPr>
          <p:cNvPr id="599" name="Google Shape;519;g2603f194521_0_216"/>
          <p:cNvSpPr txBox="1"/>
          <p:nvPr/>
        </p:nvSpPr>
        <p:spPr>
          <a:xfrm>
            <a:off x="2461045" y="1242111"/>
            <a:ext cx="499145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Gracias</a:t>
            </a:r>
          </a:p>
        </p:txBody>
      </p:sp>
      <p:sp>
        <p:nvSpPr>
          <p:cNvPr id="600" name="Google Shape;520;g2603f194521_0_216"/>
          <p:cNvSpPr txBox="1"/>
          <p:nvPr/>
        </p:nvSpPr>
        <p:spPr>
          <a:xfrm>
            <a:off x="5677530" y="4600616"/>
            <a:ext cx="4991450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Gracias</a:t>
            </a:r>
          </a:p>
        </p:txBody>
      </p:sp>
      <p:sp>
        <p:nvSpPr>
          <p:cNvPr id="601" name="Google Shape;521;g2603f194521_0_216"/>
          <p:cNvSpPr txBox="1"/>
          <p:nvPr/>
        </p:nvSpPr>
        <p:spPr>
          <a:xfrm>
            <a:off x="7564415" y="6262184"/>
            <a:ext cx="4991450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Gracias</a:t>
            </a:r>
          </a:p>
        </p:txBody>
      </p:sp>
      <p:sp>
        <p:nvSpPr>
          <p:cNvPr id="602" name="Google Shape;522;g2603f194521_0_216"/>
          <p:cNvSpPr txBox="1"/>
          <p:nvPr/>
        </p:nvSpPr>
        <p:spPr>
          <a:xfrm>
            <a:off x="7996580" y="3893468"/>
            <a:ext cx="1520751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Grazie</a:t>
            </a:r>
          </a:p>
        </p:txBody>
      </p:sp>
      <p:sp>
        <p:nvSpPr>
          <p:cNvPr id="603" name="Google Shape;523;g2603f194521_0_216"/>
          <p:cNvSpPr txBox="1"/>
          <p:nvPr/>
        </p:nvSpPr>
        <p:spPr>
          <a:xfrm>
            <a:off x="6567450" y="2072310"/>
            <a:ext cx="4991450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GRAZIE</a:t>
            </a:r>
          </a:p>
        </p:txBody>
      </p:sp>
      <p:sp>
        <p:nvSpPr>
          <p:cNvPr id="604" name="Google Shape;524;g2603f194521_0_216"/>
          <p:cNvSpPr txBox="1"/>
          <p:nvPr/>
        </p:nvSpPr>
        <p:spPr>
          <a:xfrm>
            <a:off x="3679474" y="844993"/>
            <a:ext cx="1405251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Рахмет</a:t>
            </a:r>
          </a:p>
        </p:txBody>
      </p:sp>
      <p:sp>
        <p:nvSpPr>
          <p:cNvPr id="605" name="Google Shape;525;g2603f194521_0_216"/>
          <p:cNvSpPr txBox="1"/>
          <p:nvPr/>
        </p:nvSpPr>
        <p:spPr>
          <a:xfrm>
            <a:off x="455293" y="1885756"/>
            <a:ext cx="1407951" cy="5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谢谢你</a:t>
            </a:r>
          </a:p>
        </p:txBody>
      </p:sp>
      <p:sp>
        <p:nvSpPr>
          <p:cNvPr id="606" name="Google Shape;526;g2603f194521_0_216"/>
          <p:cNvSpPr txBox="1"/>
          <p:nvPr/>
        </p:nvSpPr>
        <p:spPr>
          <a:xfrm>
            <a:off x="4799103" y="1594788"/>
            <a:ext cx="4991451" cy="51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감사합니다</a:t>
            </a:r>
          </a:p>
        </p:txBody>
      </p:sp>
      <p:sp>
        <p:nvSpPr>
          <p:cNvPr id="607" name="Google Shape;527;g2603f194521_0_216"/>
          <p:cNvSpPr txBox="1"/>
          <p:nvPr/>
        </p:nvSpPr>
        <p:spPr>
          <a:xfrm>
            <a:off x="6589187" y="588798"/>
            <a:ext cx="161495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DANKE</a:t>
            </a:r>
          </a:p>
        </p:txBody>
      </p:sp>
      <p:sp>
        <p:nvSpPr>
          <p:cNvPr id="608" name="Google Shape;528;g2603f194521_0_216"/>
          <p:cNvSpPr txBox="1"/>
          <p:nvPr/>
        </p:nvSpPr>
        <p:spPr>
          <a:xfrm>
            <a:off x="6306148" y="4100955"/>
            <a:ext cx="4991450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Danke</a:t>
            </a:r>
          </a:p>
        </p:txBody>
      </p:sp>
      <p:sp>
        <p:nvSpPr>
          <p:cNvPr id="609" name="Google Shape;529;g2603f194521_0_216"/>
          <p:cNvSpPr txBox="1"/>
          <p:nvPr/>
        </p:nvSpPr>
        <p:spPr>
          <a:xfrm>
            <a:off x="7939181" y="137613"/>
            <a:ext cx="4991450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agradeço-lhe</a:t>
            </a:r>
          </a:p>
        </p:txBody>
      </p:sp>
      <p:sp>
        <p:nvSpPr>
          <p:cNvPr id="610" name="Google Shape;530;g2603f194521_0_216"/>
          <p:cNvSpPr txBox="1"/>
          <p:nvPr/>
        </p:nvSpPr>
        <p:spPr>
          <a:xfrm>
            <a:off x="3361783" y="4526017"/>
            <a:ext cx="1587351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рәхмәт</a:t>
            </a:r>
          </a:p>
        </p:txBody>
      </p:sp>
      <p:sp>
        <p:nvSpPr>
          <p:cNvPr id="611" name="Google Shape;531;g2603f194521_0_216"/>
          <p:cNvSpPr txBox="1"/>
          <p:nvPr/>
        </p:nvSpPr>
        <p:spPr>
          <a:xfrm>
            <a:off x="2054478" y="2878612"/>
            <a:ext cx="4991450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teşekkür ederim</a:t>
            </a:r>
          </a:p>
        </p:txBody>
      </p:sp>
      <p:sp>
        <p:nvSpPr>
          <p:cNvPr id="612" name="Google Shape;532;g2603f194521_0_216"/>
          <p:cNvSpPr txBox="1"/>
          <p:nvPr/>
        </p:nvSpPr>
        <p:spPr>
          <a:xfrm>
            <a:off x="921008" y="3876833"/>
            <a:ext cx="153665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Şeýle rah</a:t>
            </a:r>
          </a:p>
        </p:txBody>
      </p:sp>
      <p:sp>
        <p:nvSpPr>
          <p:cNvPr id="613" name="Google Shape;533;g2603f194521_0_216"/>
          <p:cNvSpPr txBox="1"/>
          <p:nvPr/>
        </p:nvSpPr>
        <p:spPr>
          <a:xfrm>
            <a:off x="655890" y="5318943"/>
            <a:ext cx="1969851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rahmat</a:t>
            </a:r>
          </a:p>
        </p:txBody>
      </p:sp>
      <p:sp>
        <p:nvSpPr>
          <p:cNvPr id="614" name="Google Shape;534;g2603f194521_0_216"/>
          <p:cNvSpPr txBox="1"/>
          <p:nvPr/>
        </p:nvSpPr>
        <p:spPr>
          <a:xfrm>
            <a:off x="3016414" y="6249611"/>
            <a:ext cx="4991450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rahmat</a:t>
            </a:r>
          </a:p>
        </p:txBody>
      </p:sp>
      <p:sp>
        <p:nvSpPr>
          <p:cNvPr id="615" name="Google Shape;535;g2603f194521_0_216"/>
          <p:cNvSpPr txBox="1"/>
          <p:nvPr/>
        </p:nvSpPr>
        <p:spPr>
          <a:xfrm>
            <a:off x="9881975" y="5023577"/>
            <a:ext cx="49914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谢谢你</a:t>
            </a:r>
          </a:p>
        </p:txBody>
      </p:sp>
      <p:sp>
        <p:nvSpPr>
          <p:cNvPr id="616" name="Google Shape;536;g2603f194521_0_216"/>
          <p:cNvSpPr txBox="1"/>
          <p:nvPr/>
        </p:nvSpPr>
        <p:spPr>
          <a:xfrm>
            <a:off x="7198059" y="4730143"/>
            <a:ext cx="2276751" cy="101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KIITOS</a:t>
            </a:r>
          </a:p>
        </p:txBody>
      </p:sp>
      <p:sp>
        <p:nvSpPr>
          <p:cNvPr id="617" name="Google Shape;537;g2603f194521_0_216"/>
          <p:cNvSpPr txBox="1"/>
          <p:nvPr/>
        </p:nvSpPr>
        <p:spPr>
          <a:xfrm>
            <a:off x="792042" y="1132423"/>
            <a:ext cx="1118150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Kiitos</a:t>
            </a:r>
          </a:p>
        </p:txBody>
      </p:sp>
      <p:sp>
        <p:nvSpPr>
          <p:cNvPr id="618" name="Google Shape;538;g2603f194521_0_216"/>
          <p:cNvSpPr txBox="1"/>
          <p:nvPr/>
        </p:nvSpPr>
        <p:spPr>
          <a:xfrm>
            <a:off x="1572535" y="4266436"/>
            <a:ext cx="1873551" cy="71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40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MERCI</a:t>
            </a:r>
          </a:p>
        </p:txBody>
      </p:sp>
      <p:sp>
        <p:nvSpPr>
          <p:cNvPr id="619" name="Google Shape;539;g2603f194521_0_216"/>
          <p:cNvSpPr txBox="1"/>
          <p:nvPr/>
        </p:nvSpPr>
        <p:spPr>
          <a:xfrm>
            <a:off x="9742272" y="2467062"/>
            <a:ext cx="134195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Merci</a:t>
            </a:r>
          </a:p>
        </p:txBody>
      </p:sp>
      <p:sp>
        <p:nvSpPr>
          <p:cNvPr id="620" name="Google Shape;540;g2603f194521_0_216"/>
          <p:cNvSpPr txBox="1"/>
          <p:nvPr/>
        </p:nvSpPr>
        <p:spPr>
          <a:xfrm>
            <a:off x="5462023" y="952637"/>
            <a:ext cx="1100751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Merci</a:t>
            </a:r>
          </a:p>
        </p:txBody>
      </p:sp>
      <p:sp>
        <p:nvSpPr>
          <p:cNvPr id="621" name="Google Shape;541;g2603f194521_0_216"/>
          <p:cNvSpPr txBox="1"/>
          <p:nvPr/>
        </p:nvSpPr>
        <p:spPr>
          <a:xfrm>
            <a:off x="10103022" y="3915874"/>
            <a:ext cx="4991450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Aitäh</a:t>
            </a:r>
          </a:p>
        </p:txBody>
      </p:sp>
      <p:sp>
        <p:nvSpPr>
          <p:cNvPr id="622" name="Google Shape;542;g2603f194521_0_216"/>
          <p:cNvSpPr txBox="1"/>
          <p:nvPr/>
        </p:nvSpPr>
        <p:spPr>
          <a:xfrm>
            <a:off x="7312624" y="1490749"/>
            <a:ext cx="4991450" cy="5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ありがとうございました</a:t>
            </a:r>
          </a:p>
        </p:txBody>
      </p:sp>
      <p:sp>
        <p:nvSpPr>
          <p:cNvPr id="623" name="Google Shape;543;g2603f194521_0_216"/>
          <p:cNvSpPr txBox="1"/>
          <p:nvPr/>
        </p:nvSpPr>
        <p:spPr>
          <a:xfrm>
            <a:off x="8142039" y="855048"/>
            <a:ext cx="1549851" cy="604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lnSpc>
                <a:spcPct val="112500"/>
              </a:lnSpc>
              <a:defRPr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Спасибо за внимание</a:t>
            </a:r>
          </a:p>
        </p:txBody>
      </p:sp>
      <p:sp>
        <p:nvSpPr>
          <p:cNvPr id="624" name="Google Shape;544;g2603f194521_0_216"/>
          <p:cNvSpPr txBox="1"/>
          <p:nvPr/>
        </p:nvSpPr>
        <p:spPr>
          <a:xfrm>
            <a:off x="1886049" y="3514811"/>
            <a:ext cx="4991450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ಧನ್ಯವಾದ</a:t>
            </a:r>
          </a:p>
        </p:txBody>
      </p:sp>
      <p:sp>
        <p:nvSpPr>
          <p:cNvPr id="625" name="Google Shape;545;g2603f194521_0_216"/>
          <p:cNvSpPr txBox="1"/>
          <p:nvPr/>
        </p:nvSpPr>
        <p:spPr>
          <a:xfrm>
            <a:off x="566262" y="3122074"/>
            <a:ext cx="4991450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Ke a leboga</a:t>
            </a:r>
          </a:p>
        </p:txBody>
      </p:sp>
      <p:sp>
        <p:nvSpPr>
          <p:cNvPr id="626" name="Google Shape;546;g2603f194521_0_216"/>
          <p:cNvSpPr txBox="1"/>
          <p:nvPr/>
        </p:nvSpPr>
        <p:spPr>
          <a:xfrm>
            <a:off x="5222244" y="5120628"/>
            <a:ext cx="4991450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AITÄH</a:t>
            </a:r>
          </a:p>
        </p:txBody>
      </p:sp>
      <p:sp>
        <p:nvSpPr>
          <p:cNvPr id="627" name="Google Shape;547;g2603f194521_0_216"/>
          <p:cNvSpPr txBox="1"/>
          <p:nvPr/>
        </p:nvSpPr>
        <p:spPr>
          <a:xfrm>
            <a:off x="5342140" y="2327760"/>
            <a:ext cx="1168551" cy="3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Ďakujem</a:t>
            </a:r>
          </a:p>
        </p:txBody>
      </p:sp>
      <p:sp>
        <p:nvSpPr>
          <p:cNvPr id="628" name="Google Shape;548;g2603f194521_0_216"/>
          <p:cNvSpPr txBox="1"/>
          <p:nvPr/>
        </p:nvSpPr>
        <p:spPr>
          <a:xfrm>
            <a:off x="1092596" y="513769"/>
            <a:ext cx="1418451" cy="385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rtl="1"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شكرًا لك</a:t>
            </a:r>
          </a:p>
        </p:txBody>
      </p:sp>
      <p:sp>
        <p:nvSpPr>
          <p:cNvPr id="629" name="Google Shape;549;g2603f194521_0_216"/>
          <p:cNvSpPr txBox="1"/>
          <p:nvPr/>
        </p:nvSpPr>
        <p:spPr>
          <a:xfrm>
            <a:off x="1826586" y="737602"/>
            <a:ext cx="1596951" cy="623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ขอบคุณ</a:t>
            </a:r>
          </a:p>
        </p:txBody>
      </p:sp>
      <p:sp>
        <p:nvSpPr>
          <p:cNvPr id="630" name="Google Shape;550;g2603f194521_0_216"/>
          <p:cNvSpPr txBox="1"/>
          <p:nvPr/>
        </p:nvSpPr>
        <p:spPr>
          <a:xfrm>
            <a:off x="5274122" y="6197057"/>
            <a:ext cx="4991450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Enkosi</a:t>
            </a:r>
          </a:p>
        </p:txBody>
      </p:sp>
      <p:sp>
        <p:nvSpPr>
          <p:cNvPr id="631" name="Google Shape;551;g2603f194521_0_216"/>
          <p:cNvSpPr txBox="1"/>
          <p:nvPr/>
        </p:nvSpPr>
        <p:spPr>
          <a:xfrm>
            <a:off x="9704323" y="5491388"/>
            <a:ext cx="134975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Köszönöm</a:t>
            </a:r>
          </a:p>
        </p:txBody>
      </p:sp>
      <p:sp>
        <p:nvSpPr>
          <p:cNvPr id="632" name="Google Shape;552;g2603f194521_0_216"/>
          <p:cNvSpPr txBox="1"/>
          <p:nvPr/>
        </p:nvSpPr>
        <p:spPr>
          <a:xfrm>
            <a:off x="9933271" y="6213226"/>
            <a:ext cx="4991451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Terima kasih</a:t>
            </a:r>
          </a:p>
        </p:txBody>
      </p:sp>
      <p:sp>
        <p:nvSpPr>
          <p:cNvPr id="633" name="Google Shape;553;g2603f194521_0_216"/>
          <p:cNvSpPr txBox="1"/>
          <p:nvPr/>
        </p:nvSpPr>
        <p:spPr>
          <a:xfrm>
            <a:off x="3439564" y="5671549"/>
            <a:ext cx="4991450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HVALA VAM</a:t>
            </a:r>
          </a:p>
        </p:txBody>
      </p:sp>
      <p:sp>
        <p:nvSpPr>
          <p:cNvPr id="634" name="Google Shape;554;g2603f194521_0_216"/>
          <p:cNvSpPr txBox="1"/>
          <p:nvPr/>
        </p:nvSpPr>
        <p:spPr>
          <a:xfrm>
            <a:off x="6223404" y="5765331"/>
            <a:ext cx="4991450" cy="3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GRAZAS</a:t>
            </a:r>
          </a:p>
        </p:txBody>
      </p:sp>
      <p:sp>
        <p:nvSpPr>
          <p:cNvPr id="635" name="Google Shape;555;g2603f194521_0_216"/>
          <p:cNvSpPr txBox="1"/>
          <p:nvPr/>
        </p:nvSpPr>
        <p:spPr>
          <a:xfrm>
            <a:off x="8295064" y="5857587"/>
            <a:ext cx="4991450" cy="3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Şeýle rah</a:t>
            </a:r>
          </a:p>
        </p:txBody>
      </p:sp>
      <p:sp>
        <p:nvSpPr>
          <p:cNvPr id="636" name="Google Shape;556;g2603f194521_0_216"/>
          <p:cNvSpPr txBox="1"/>
          <p:nvPr/>
        </p:nvSpPr>
        <p:spPr>
          <a:xfrm>
            <a:off x="8380321" y="2842837"/>
            <a:ext cx="1885251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Mahalo</a:t>
            </a:r>
          </a:p>
        </p:txBody>
      </p:sp>
      <p:sp>
        <p:nvSpPr>
          <p:cNvPr id="637" name="Google Shape;557;g2603f194521_0_216"/>
          <p:cNvSpPr txBox="1"/>
          <p:nvPr/>
        </p:nvSpPr>
        <p:spPr>
          <a:xfrm>
            <a:off x="9130841" y="3375728"/>
            <a:ext cx="4991451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TACK</a:t>
            </a:r>
          </a:p>
        </p:txBody>
      </p:sp>
      <p:sp>
        <p:nvSpPr>
          <p:cNvPr id="638" name="Google Shape;558;g2603f194521_0_216"/>
          <p:cNvSpPr txBox="1"/>
          <p:nvPr/>
        </p:nvSpPr>
        <p:spPr>
          <a:xfrm>
            <a:off x="10021134" y="748080"/>
            <a:ext cx="1387251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Tack</a:t>
            </a:r>
          </a:p>
        </p:txBody>
      </p:sp>
      <p:sp>
        <p:nvSpPr>
          <p:cNvPr id="639" name="Google Shape;559;g2603f194521_0_216"/>
          <p:cNvSpPr txBox="1"/>
          <p:nvPr/>
        </p:nvSpPr>
        <p:spPr>
          <a:xfrm>
            <a:off x="4483290" y="225916"/>
            <a:ext cx="1833351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Weebale</a:t>
            </a:r>
          </a:p>
        </p:txBody>
      </p:sp>
      <p:sp>
        <p:nvSpPr>
          <p:cNvPr id="640" name="Google Shape;560;g2603f194521_0_216"/>
          <p:cNvSpPr txBox="1"/>
          <p:nvPr/>
        </p:nvSpPr>
        <p:spPr>
          <a:xfrm>
            <a:off x="2544412" y="352488"/>
            <a:ext cx="4991450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Благодаря ти</a:t>
            </a:r>
          </a:p>
        </p:txBody>
      </p:sp>
      <p:sp>
        <p:nvSpPr>
          <p:cNvPr id="641" name="Google Shape;561;g2603f194521_0_216"/>
          <p:cNvSpPr txBox="1"/>
          <p:nvPr/>
        </p:nvSpPr>
        <p:spPr>
          <a:xfrm>
            <a:off x="1505489" y="6026050"/>
            <a:ext cx="2082651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Pay suma</a:t>
            </a:r>
          </a:p>
        </p:txBody>
      </p:sp>
      <p:sp>
        <p:nvSpPr>
          <p:cNvPr id="642" name="Google Shape;562;g2603f194521_0_216"/>
          <p:cNvSpPr txBox="1"/>
          <p:nvPr/>
        </p:nvSpPr>
        <p:spPr>
          <a:xfrm>
            <a:off x="8243161" y="2132901"/>
            <a:ext cx="1347651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Pay suma</a:t>
            </a:r>
          </a:p>
        </p:txBody>
      </p:sp>
      <p:sp>
        <p:nvSpPr>
          <p:cNvPr id="643" name="Google Shape;563;g2603f194521_0_216"/>
          <p:cNvSpPr txBox="1"/>
          <p:nvPr/>
        </p:nvSpPr>
        <p:spPr>
          <a:xfrm>
            <a:off x="10729245" y="354562"/>
            <a:ext cx="4991451" cy="3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Mahalo</a:t>
            </a:r>
          </a:p>
        </p:txBody>
      </p:sp>
      <p:sp>
        <p:nvSpPr>
          <p:cNvPr id="644" name="Google Shape;564;g2603f194521_0_216"/>
          <p:cNvSpPr txBox="1"/>
          <p:nvPr/>
        </p:nvSpPr>
        <p:spPr>
          <a:xfrm>
            <a:off x="10619573" y="3077419"/>
            <a:ext cx="499145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Ďakujem</a:t>
            </a:r>
          </a:p>
        </p:txBody>
      </p:sp>
      <p:sp>
        <p:nvSpPr>
          <p:cNvPr id="645" name="Google Shape;565;g2603f194521_0_216"/>
          <p:cNvSpPr txBox="1"/>
          <p:nvPr/>
        </p:nvSpPr>
        <p:spPr>
          <a:xfrm>
            <a:off x="10863350" y="4542426"/>
            <a:ext cx="96005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рәхмәт</a:t>
            </a:r>
          </a:p>
        </p:txBody>
      </p:sp>
      <p:sp>
        <p:nvSpPr>
          <p:cNvPr id="646" name="Google Shape;566;g2603f194521_0_216"/>
          <p:cNvSpPr txBox="1"/>
          <p:nvPr/>
        </p:nvSpPr>
        <p:spPr>
          <a:xfrm>
            <a:off x="406035" y="4634188"/>
            <a:ext cx="9384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谢谢你</a:t>
            </a:r>
          </a:p>
        </p:txBody>
      </p:sp>
      <p:sp>
        <p:nvSpPr>
          <p:cNvPr id="647" name="Google Shape;567;g2603f194521_0_216"/>
          <p:cNvSpPr txBox="1"/>
          <p:nvPr/>
        </p:nvSpPr>
        <p:spPr>
          <a:xfrm>
            <a:off x="11005735" y="2147036"/>
            <a:ext cx="883251" cy="30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Şeýle rah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448;g2603f194521_0_87"/>
          <p:cNvSpPr/>
          <p:nvPr/>
        </p:nvSpPr>
        <p:spPr>
          <a:xfrm>
            <a:off x="4468047" y="1204291"/>
            <a:ext cx="9962700" cy="1688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243"/>
                </a:moveTo>
                <a:cubicBezTo>
                  <a:pt x="0" y="1004"/>
                  <a:pt x="170" y="0"/>
                  <a:pt x="380" y="0"/>
                </a:cubicBezTo>
                <a:lnTo>
                  <a:pt x="3600" y="0"/>
                </a:lnTo>
                <a:lnTo>
                  <a:pt x="21220" y="0"/>
                </a:lnTo>
                <a:cubicBezTo>
                  <a:pt x="21430" y="0"/>
                  <a:pt x="21600" y="1004"/>
                  <a:pt x="21600" y="2243"/>
                </a:cubicBezTo>
                <a:lnTo>
                  <a:pt x="21600" y="11214"/>
                </a:lnTo>
                <a:cubicBezTo>
                  <a:pt x="21600" y="12453"/>
                  <a:pt x="21430" y="13457"/>
                  <a:pt x="21220" y="13457"/>
                </a:cubicBezTo>
                <a:lnTo>
                  <a:pt x="9000" y="13457"/>
                </a:lnTo>
                <a:lnTo>
                  <a:pt x="6537" y="21600"/>
                </a:lnTo>
                <a:lnTo>
                  <a:pt x="3600" y="13457"/>
                </a:lnTo>
                <a:lnTo>
                  <a:pt x="380" y="13457"/>
                </a:lnTo>
                <a:cubicBezTo>
                  <a:pt x="170" y="13457"/>
                  <a:pt x="0" y="12453"/>
                  <a:pt x="0" y="11214"/>
                </a:cubicBezTo>
                <a:lnTo>
                  <a:pt x="0" y="11214"/>
                </a:lnTo>
                <a:lnTo>
                  <a:pt x="0" y="7850"/>
                </a:lnTo>
                <a:close/>
              </a:path>
            </a:pathLst>
          </a:custGeom>
          <a:solidFill>
            <a:srgbClr val="6179F7"/>
          </a:solidFill>
          <a:ln w="12700">
            <a:miter lim="400000"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8" name="Google Shape;449;g2603f194521_0_87"/>
          <p:cNvSpPr/>
          <p:nvPr/>
        </p:nvSpPr>
        <p:spPr>
          <a:xfrm>
            <a:off x="2615813" y="5823649"/>
            <a:ext cx="1631102" cy="837901"/>
          </a:xfrm>
          <a:prstGeom prst="roundRect">
            <a:avLst>
              <a:gd name="adj" fmla="val 8067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" name="Google Shape;450;g2603f194521_0_87"/>
          <p:cNvSpPr/>
          <p:nvPr/>
        </p:nvSpPr>
        <p:spPr>
          <a:xfrm>
            <a:off x="559529" y="5823649"/>
            <a:ext cx="1631102" cy="837901"/>
          </a:xfrm>
          <a:prstGeom prst="roundRect">
            <a:avLst>
              <a:gd name="adj" fmla="val 8067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0" name="Google Shape;451;g2603f194521_0_87"/>
          <p:cNvSpPr/>
          <p:nvPr/>
        </p:nvSpPr>
        <p:spPr>
          <a:xfrm>
            <a:off x="733872" y="5537141"/>
            <a:ext cx="546602" cy="546601"/>
          </a:xfrm>
          <a:prstGeom prst="ellipse">
            <a:avLst/>
          </a:prstGeom>
          <a:solidFill>
            <a:srgbClr val="6179F7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" name="Google Shape;452;g2603f194521_0_87"/>
          <p:cNvSpPr/>
          <p:nvPr/>
        </p:nvSpPr>
        <p:spPr>
          <a:xfrm>
            <a:off x="2790157" y="5537141"/>
            <a:ext cx="546601" cy="546601"/>
          </a:xfrm>
          <a:prstGeom prst="ellipse">
            <a:avLst/>
          </a:prstGeom>
          <a:solidFill>
            <a:srgbClr val="6179F7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2" name="Google Shape;453;g2603f194521_0_87"/>
          <p:cNvSpPr/>
          <p:nvPr/>
        </p:nvSpPr>
        <p:spPr>
          <a:xfrm>
            <a:off x="2615813" y="4511630"/>
            <a:ext cx="1631102" cy="837901"/>
          </a:xfrm>
          <a:prstGeom prst="roundRect">
            <a:avLst>
              <a:gd name="adj" fmla="val 8067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3" name="Google Shape;454;g2603f194521_0_87"/>
          <p:cNvSpPr/>
          <p:nvPr/>
        </p:nvSpPr>
        <p:spPr>
          <a:xfrm>
            <a:off x="559529" y="4511630"/>
            <a:ext cx="1631102" cy="837901"/>
          </a:xfrm>
          <a:prstGeom prst="roundRect">
            <a:avLst>
              <a:gd name="adj" fmla="val 8067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4" name="Google Shape;455;g2603f194521_0_87"/>
          <p:cNvSpPr/>
          <p:nvPr/>
        </p:nvSpPr>
        <p:spPr>
          <a:xfrm>
            <a:off x="733872" y="4225123"/>
            <a:ext cx="546602" cy="546601"/>
          </a:xfrm>
          <a:prstGeom prst="ellipse">
            <a:avLst/>
          </a:prstGeom>
          <a:solidFill>
            <a:srgbClr val="6179F7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5" name="Google Shape;456;g2603f194521_0_87"/>
          <p:cNvSpPr/>
          <p:nvPr/>
        </p:nvSpPr>
        <p:spPr>
          <a:xfrm>
            <a:off x="2790157" y="4225123"/>
            <a:ext cx="546601" cy="546601"/>
          </a:xfrm>
          <a:prstGeom prst="ellipse">
            <a:avLst/>
          </a:prstGeom>
          <a:solidFill>
            <a:srgbClr val="6179F7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Google Shape;457;g2603f194521_0_87"/>
          <p:cNvSpPr/>
          <p:nvPr/>
        </p:nvSpPr>
        <p:spPr>
          <a:xfrm>
            <a:off x="2615813" y="3154650"/>
            <a:ext cx="1631102" cy="927601"/>
          </a:xfrm>
          <a:prstGeom prst="roundRect">
            <a:avLst>
              <a:gd name="adj" fmla="val 8067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7" name="Google Shape;458;g2603f194521_0_87"/>
          <p:cNvSpPr txBox="1"/>
          <p:nvPr/>
        </p:nvSpPr>
        <p:spPr>
          <a:xfrm>
            <a:off x="6827029" y="1168646"/>
            <a:ext cx="1523751" cy="101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38</a:t>
            </a:r>
          </a:p>
        </p:txBody>
      </p:sp>
      <p:sp>
        <p:nvSpPr>
          <p:cNvPr id="258" name="Google Shape;459;g2603f194521_0_87"/>
          <p:cNvSpPr txBox="1"/>
          <p:nvPr/>
        </p:nvSpPr>
        <p:spPr>
          <a:xfrm>
            <a:off x="7747958" y="1566612"/>
            <a:ext cx="1487751" cy="51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6666"/>
              </a:lnSpc>
              <a:defRPr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Медицинских центра</a:t>
            </a:r>
          </a:p>
        </p:txBody>
      </p:sp>
      <p:sp>
        <p:nvSpPr>
          <p:cNvPr id="259" name="Google Shape;460;g2603f194521_0_87"/>
          <p:cNvSpPr/>
          <p:nvPr/>
        </p:nvSpPr>
        <p:spPr>
          <a:xfrm>
            <a:off x="559529" y="3154650"/>
            <a:ext cx="1631102" cy="927601"/>
          </a:xfrm>
          <a:prstGeom prst="roundRect">
            <a:avLst>
              <a:gd name="adj" fmla="val 8067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5" name="Google Shape;461;g2603f194521_0_87"/>
          <p:cNvGrpSpPr/>
          <p:nvPr/>
        </p:nvGrpSpPr>
        <p:grpSpPr>
          <a:xfrm>
            <a:off x="512787" y="349246"/>
            <a:ext cx="2028844" cy="461710"/>
            <a:chOff x="0" y="0"/>
            <a:chExt cx="2028842" cy="461708"/>
          </a:xfrm>
        </p:grpSpPr>
        <p:grpSp>
          <p:nvGrpSpPr>
            <p:cNvPr id="273" name="Google Shape;462;g2603f194521_0_87"/>
            <p:cNvGrpSpPr/>
            <p:nvPr/>
          </p:nvGrpSpPr>
          <p:grpSpPr>
            <a:xfrm>
              <a:off x="500924" y="64034"/>
              <a:ext cx="1527919" cy="369027"/>
              <a:chOff x="0" y="0"/>
              <a:chExt cx="1527917" cy="369025"/>
            </a:xfrm>
          </p:grpSpPr>
          <p:sp>
            <p:nvSpPr>
              <p:cNvPr id="260" name="Google Shape;463;g2603f194521_0_87"/>
              <p:cNvSpPr/>
              <p:nvPr/>
            </p:nvSpPr>
            <p:spPr>
              <a:xfrm>
                <a:off x="220" y="3817"/>
                <a:ext cx="143649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1" name="Google Shape;464;g2603f194521_0_87"/>
              <p:cNvSpPr/>
              <p:nvPr/>
            </p:nvSpPr>
            <p:spPr>
              <a:xfrm>
                <a:off x="168619" y="-1"/>
                <a:ext cx="171818" cy="153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2" name="Google Shape;465;g2603f194521_0_87"/>
              <p:cNvSpPr/>
              <p:nvPr/>
            </p:nvSpPr>
            <p:spPr>
              <a:xfrm>
                <a:off x="347671" y="3817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3" name="Google Shape;466;g2603f194521_0_87"/>
              <p:cNvSpPr/>
              <p:nvPr/>
            </p:nvSpPr>
            <p:spPr>
              <a:xfrm>
                <a:off x="-1" y="195158"/>
                <a:ext cx="136988" cy="146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4" name="Google Shape;467;g2603f194521_0_87"/>
              <p:cNvSpPr/>
              <p:nvPr/>
            </p:nvSpPr>
            <p:spPr>
              <a:xfrm>
                <a:off x="143030" y="228621"/>
                <a:ext cx="131341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" name="Google Shape;468;g2603f194521_0_87"/>
              <p:cNvSpPr/>
              <p:nvPr/>
            </p:nvSpPr>
            <p:spPr>
              <a:xfrm>
                <a:off x="279576" y="232436"/>
                <a:ext cx="13820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6" name="Google Shape;469;g2603f194521_0_87"/>
              <p:cNvSpPr/>
              <p:nvPr/>
            </p:nvSpPr>
            <p:spPr>
              <a:xfrm>
                <a:off x="429422" y="232436"/>
                <a:ext cx="123113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7" name="Google Shape;470;g2603f194521_0_87"/>
              <p:cNvSpPr/>
              <p:nvPr/>
            </p:nvSpPr>
            <p:spPr>
              <a:xfrm>
                <a:off x="573446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8" name="Google Shape;471;g2603f194521_0_87"/>
              <p:cNvSpPr/>
              <p:nvPr/>
            </p:nvSpPr>
            <p:spPr>
              <a:xfrm>
                <a:off x="718682" y="232436"/>
                <a:ext cx="142414" cy="112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9" name="Google Shape;472;g2603f194521_0_87"/>
              <p:cNvSpPr/>
              <p:nvPr/>
            </p:nvSpPr>
            <p:spPr>
              <a:xfrm>
                <a:off x="882029" y="228599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0" name="Google Shape;473;g2603f194521_0_87"/>
              <p:cNvSpPr/>
              <p:nvPr/>
            </p:nvSpPr>
            <p:spPr>
              <a:xfrm>
                <a:off x="1031258" y="232237"/>
                <a:ext cx="145657" cy="136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1" name="Google Shape;474;g2603f194521_0_87"/>
              <p:cNvSpPr/>
              <p:nvPr/>
            </p:nvSpPr>
            <p:spPr>
              <a:xfrm>
                <a:off x="1180929" y="231575"/>
                <a:ext cx="210201" cy="109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2" name="Google Shape;475;g2603f194521_0_87"/>
              <p:cNvSpPr/>
              <p:nvPr/>
            </p:nvSpPr>
            <p:spPr>
              <a:xfrm>
                <a:off x="1404828" y="232436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274" name="Google Shape;476;g2603f194521_0_87" descr="Google Shape;476;g2603f194521_0_87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5"/>
            <a:stretch>
              <a:fillRect/>
            </a:stretch>
          </p:blipFill>
          <p:spPr>
            <a:xfrm>
              <a:off x="0" y="0"/>
              <a:ext cx="442214" cy="461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Google Shape;477;g2603f194521_0_87"/>
          <p:cNvSpPr txBox="1"/>
          <p:nvPr/>
        </p:nvSpPr>
        <p:spPr>
          <a:xfrm>
            <a:off x="2897461" y="339212"/>
            <a:ext cx="6396952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География ПЭТ- центров</a:t>
            </a:r>
          </a:p>
        </p:txBody>
      </p:sp>
      <p:sp>
        <p:nvSpPr>
          <p:cNvPr id="277" name="Google Shape;478;g2603f194521_0_87"/>
          <p:cNvSpPr txBox="1"/>
          <p:nvPr/>
        </p:nvSpPr>
        <p:spPr>
          <a:xfrm>
            <a:off x="753936" y="3383855"/>
            <a:ext cx="76205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38</a:t>
            </a:r>
          </a:p>
        </p:txBody>
      </p:sp>
      <p:sp>
        <p:nvSpPr>
          <p:cNvPr id="278" name="Google Shape;479;g2603f194521_0_87"/>
          <p:cNvSpPr txBox="1"/>
          <p:nvPr/>
        </p:nvSpPr>
        <p:spPr>
          <a:xfrm>
            <a:off x="1304800" y="3496509"/>
            <a:ext cx="1089950" cy="45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18181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ПЭТ/КТ-сканеров</a:t>
            </a:r>
          </a:p>
        </p:txBody>
      </p:sp>
      <p:sp>
        <p:nvSpPr>
          <p:cNvPr id="279" name="Google Shape;480;g2603f194521_0_87"/>
          <p:cNvSpPr txBox="1"/>
          <p:nvPr/>
        </p:nvSpPr>
        <p:spPr>
          <a:xfrm>
            <a:off x="776513" y="4721195"/>
            <a:ext cx="76205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5</a:t>
            </a:r>
          </a:p>
        </p:txBody>
      </p:sp>
      <p:sp>
        <p:nvSpPr>
          <p:cNvPr id="280" name="Google Shape;481;g2603f194521_0_87"/>
          <p:cNvSpPr txBox="1"/>
          <p:nvPr/>
        </p:nvSpPr>
        <p:spPr>
          <a:xfrm>
            <a:off x="1112818" y="5012463"/>
            <a:ext cx="11349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18181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МРТ</a:t>
            </a:r>
          </a:p>
        </p:txBody>
      </p:sp>
      <p:sp>
        <p:nvSpPr>
          <p:cNvPr id="281" name="Google Shape;482;g2603f194521_0_87"/>
          <p:cNvSpPr txBox="1"/>
          <p:nvPr/>
        </p:nvSpPr>
        <p:spPr>
          <a:xfrm>
            <a:off x="2340748" y="4721195"/>
            <a:ext cx="762051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3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</a:t>
            </a:r>
          </a:p>
        </p:txBody>
      </p:sp>
      <p:sp>
        <p:nvSpPr>
          <p:cNvPr id="282" name="Google Shape;483;g2603f194521_0_87"/>
          <p:cNvSpPr txBox="1"/>
          <p:nvPr/>
        </p:nvSpPr>
        <p:spPr>
          <a:xfrm>
            <a:off x="3127368" y="5012463"/>
            <a:ext cx="1134951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18181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КТ</a:t>
            </a:r>
          </a:p>
        </p:txBody>
      </p:sp>
      <p:sp>
        <p:nvSpPr>
          <p:cNvPr id="283" name="Google Shape;484;g2603f194521_0_87"/>
          <p:cNvSpPr txBox="1"/>
          <p:nvPr/>
        </p:nvSpPr>
        <p:spPr>
          <a:xfrm>
            <a:off x="755754" y="6030483"/>
            <a:ext cx="76205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</a:t>
            </a:r>
          </a:p>
        </p:txBody>
      </p:sp>
      <p:sp>
        <p:nvSpPr>
          <p:cNvPr id="284" name="Google Shape;485;g2603f194521_0_87"/>
          <p:cNvSpPr txBox="1"/>
          <p:nvPr/>
        </p:nvSpPr>
        <p:spPr>
          <a:xfrm>
            <a:off x="1092059" y="6321752"/>
            <a:ext cx="1134951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18181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ОФЭКТ</a:t>
            </a:r>
          </a:p>
        </p:txBody>
      </p:sp>
      <p:sp>
        <p:nvSpPr>
          <p:cNvPr id="285" name="Google Shape;486;g2603f194521_0_87"/>
          <p:cNvSpPr txBox="1"/>
          <p:nvPr/>
        </p:nvSpPr>
        <p:spPr>
          <a:xfrm>
            <a:off x="2291735" y="6029295"/>
            <a:ext cx="762051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3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</a:t>
            </a:r>
          </a:p>
        </p:txBody>
      </p:sp>
      <p:sp>
        <p:nvSpPr>
          <p:cNvPr id="286" name="Google Shape;487;g2603f194521_0_87"/>
          <p:cNvSpPr txBox="1"/>
          <p:nvPr/>
        </p:nvSpPr>
        <p:spPr>
          <a:xfrm>
            <a:off x="3078355" y="6320563"/>
            <a:ext cx="1134951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18181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КиберНож</a:t>
            </a:r>
          </a:p>
        </p:txBody>
      </p:sp>
      <p:pic>
        <p:nvPicPr>
          <p:cNvPr id="287" name="Google Shape;488;g2603f194521_0_87" descr="Google Shape;488;g2603f194521_0_87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920120" y="2260878"/>
            <a:ext cx="8276829" cy="578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338" y="31"/>
                </a:moveTo>
                <a:lnTo>
                  <a:pt x="2737" y="31"/>
                </a:lnTo>
                <a:lnTo>
                  <a:pt x="2737" y="1971"/>
                </a:lnTo>
                <a:lnTo>
                  <a:pt x="1338" y="1971"/>
                </a:lnTo>
                <a:lnTo>
                  <a:pt x="1338" y="3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8" name="Google Shape;489;g2603f194521_0_87" descr="Google Shape;489;g2603f194521_0_87"/>
          <p:cNvPicPr>
            <a:picLocks noChangeAspect="1"/>
          </p:cNvPicPr>
          <p:nvPr/>
        </p:nvPicPr>
        <p:blipFill>
          <a:blip r:embed="rId4">
            <a:extLst/>
          </a:blip>
          <a:srcRect r="84327" b="88274"/>
          <a:stretch>
            <a:fillRect/>
          </a:stretch>
        </p:blipFill>
        <p:spPr>
          <a:xfrm>
            <a:off x="4105343" y="2552743"/>
            <a:ext cx="1278173" cy="702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Google Shape;490;g2603f194521_0_87" descr="Google Shape;490;g2603f194521_0_87"/>
          <p:cNvPicPr>
            <a:picLocks noChangeAspect="1"/>
          </p:cNvPicPr>
          <p:nvPr/>
        </p:nvPicPr>
        <p:blipFill>
          <a:blip r:embed="rId4">
            <a:extLst/>
          </a:blip>
          <a:srcRect t="31219" r="89637" b="56164"/>
          <a:stretch>
            <a:fillRect/>
          </a:stretch>
        </p:blipFill>
        <p:spPr>
          <a:xfrm>
            <a:off x="3850399" y="4015439"/>
            <a:ext cx="854056" cy="75542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Google Shape;491;g2603f194521_0_87"/>
          <p:cNvSpPr txBox="1"/>
          <p:nvPr/>
        </p:nvSpPr>
        <p:spPr>
          <a:xfrm>
            <a:off x="4607816" y="1168646"/>
            <a:ext cx="1523751" cy="101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28</a:t>
            </a:r>
          </a:p>
        </p:txBody>
      </p:sp>
      <p:sp>
        <p:nvSpPr>
          <p:cNvPr id="291" name="Google Shape;492;g2603f194521_0_87"/>
          <p:cNvSpPr txBox="1"/>
          <p:nvPr/>
        </p:nvSpPr>
        <p:spPr>
          <a:xfrm>
            <a:off x="5526139" y="1566613"/>
            <a:ext cx="1481751" cy="51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6666"/>
              </a:lnSpc>
              <a:defRPr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Регионов присутствия</a:t>
            </a:r>
          </a:p>
        </p:txBody>
      </p:sp>
      <p:sp>
        <p:nvSpPr>
          <p:cNvPr id="292" name="Google Shape;493;g2603f194521_0_87"/>
          <p:cNvSpPr txBox="1"/>
          <p:nvPr/>
        </p:nvSpPr>
        <p:spPr>
          <a:xfrm>
            <a:off x="9245985" y="1168646"/>
            <a:ext cx="2020851" cy="101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1500</a:t>
            </a:r>
          </a:p>
        </p:txBody>
      </p:sp>
      <p:sp>
        <p:nvSpPr>
          <p:cNvPr id="293" name="Google Shape;494;g2603f194521_0_87"/>
          <p:cNvSpPr txBox="1"/>
          <p:nvPr/>
        </p:nvSpPr>
        <p:spPr>
          <a:xfrm>
            <a:off x="10919830" y="1733325"/>
            <a:ext cx="1533351" cy="32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6666"/>
              </a:lnSpc>
              <a:defRPr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Сотрудников</a:t>
            </a:r>
          </a:p>
        </p:txBody>
      </p:sp>
      <p:sp>
        <p:nvSpPr>
          <p:cNvPr id="294" name="Google Shape;495;g2603f194521_0_87"/>
          <p:cNvSpPr/>
          <p:nvPr/>
        </p:nvSpPr>
        <p:spPr>
          <a:xfrm>
            <a:off x="733872" y="2868141"/>
            <a:ext cx="546602" cy="546602"/>
          </a:xfrm>
          <a:prstGeom prst="ellipse">
            <a:avLst/>
          </a:prstGeom>
          <a:solidFill>
            <a:srgbClr val="6179F7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95" name="Google Shape;496;g2603f194521_0_87" descr="Google Shape;496;g2603f194521_0_8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5024" y="2966552"/>
            <a:ext cx="357307" cy="35730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Google Shape;497;g2603f194521_0_87"/>
          <p:cNvSpPr/>
          <p:nvPr/>
        </p:nvSpPr>
        <p:spPr>
          <a:xfrm>
            <a:off x="2790157" y="2868141"/>
            <a:ext cx="546601" cy="546602"/>
          </a:xfrm>
          <a:prstGeom prst="ellipse">
            <a:avLst/>
          </a:prstGeom>
          <a:solidFill>
            <a:srgbClr val="6179F7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7" name="Google Shape;498;g2603f194521_0_87"/>
          <p:cNvSpPr txBox="1"/>
          <p:nvPr/>
        </p:nvSpPr>
        <p:spPr>
          <a:xfrm>
            <a:off x="2745420" y="3385811"/>
            <a:ext cx="567351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15</a:t>
            </a:r>
          </a:p>
        </p:txBody>
      </p:sp>
      <p:sp>
        <p:nvSpPr>
          <p:cNvPr id="298" name="Google Shape;499;g2603f194521_0_87"/>
          <p:cNvSpPr txBox="1"/>
          <p:nvPr/>
        </p:nvSpPr>
        <p:spPr>
          <a:xfrm>
            <a:off x="3296284" y="3496509"/>
            <a:ext cx="1301751" cy="45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18181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Линейных ускорителей</a:t>
            </a:r>
          </a:p>
        </p:txBody>
      </p:sp>
      <p:pic>
        <p:nvPicPr>
          <p:cNvPr id="299" name="Google Shape;500;g2603f194521_0_87" descr="Google Shape;500;g2603f194521_0_8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87201" y="2968220"/>
            <a:ext cx="355638" cy="355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501;g2603f194521_0_87" descr="Google Shape;501;g2603f194521_0_8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5165" y="4309998"/>
            <a:ext cx="357023" cy="35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502;g2603f194521_0_87" descr="Google Shape;502;g2603f194521_0_8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81938" y="4316838"/>
            <a:ext cx="368897" cy="368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503;g2603f194521_0_87" descr="Google Shape;503;g2603f194521_0_8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95767" y="5636853"/>
            <a:ext cx="335237" cy="335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504;g2603f194521_0_87" descr="Google Shape;504;g2603f194521_0_8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2195" y="5635051"/>
            <a:ext cx="342962" cy="34296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Google Shape;505;g2603f194521_0_87"/>
          <p:cNvSpPr/>
          <p:nvPr/>
        </p:nvSpPr>
        <p:spPr>
          <a:xfrm>
            <a:off x="575036" y="1202421"/>
            <a:ext cx="3684001" cy="1524601"/>
          </a:xfrm>
          <a:prstGeom prst="roundRect">
            <a:avLst>
              <a:gd name="adj" fmla="val 8067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5" name="Google Shape;506;g2603f194521_0_87"/>
          <p:cNvSpPr txBox="1"/>
          <p:nvPr/>
        </p:nvSpPr>
        <p:spPr>
          <a:xfrm>
            <a:off x="706130" y="1341016"/>
            <a:ext cx="221615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4444"/>
              </a:lnSpc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Миссия компании</a:t>
            </a:r>
          </a:p>
        </p:txBody>
      </p:sp>
      <p:pic>
        <p:nvPicPr>
          <p:cNvPr id="306" name="Google Shape;507;g2603f194521_0_87" descr="Google Shape;507;g2603f194521_0_87"/>
          <p:cNvPicPr>
            <a:picLocks noChangeAspect="1"/>
          </p:cNvPicPr>
          <p:nvPr/>
        </p:nvPicPr>
        <p:blipFill>
          <a:blip r:embed="rId11">
            <a:extLst/>
          </a:blip>
          <a:srcRect r="22731" b="13649"/>
          <a:stretch>
            <a:fillRect/>
          </a:stretch>
        </p:blipFill>
        <p:spPr>
          <a:xfrm>
            <a:off x="3458819" y="1841950"/>
            <a:ext cx="800101" cy="894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279" y="21600"/>
                </a:lnTo>
                <a:cubicBezTo>
                  <a:pt x="20112" y="21600"/>
                  <a:pt x="21600" y="20269"/>
                  <a:pt x="21600" y="18628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7" name="Google Shape;508;g2603f194521_0_87"/>
          <p:cNvSpPr txBox="1"/>
          <p:nvPr/>
        </p:nvSpPr>
        <p:spPr>
          <a:xfrm>
            <a:off x="706130" y="1654905"/>
            <a:ext cx="3050452" cy="109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1428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 2011 года мы делаем диагностику и лечение онкологических заболеваний доступными для населения всей России.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849;p39"/>
          <p:cNvGrpSpPr/>
          <p:nvPr/>
        </p:nvGrpSpPr>
        <p:grpSpPr>
          <a:xfrm>
            <a:off x="512762" y="349250"/>
            <a:ext cx="2028826" cy="461718"/>
            <a:chOff x="0" y="0"/>
            <a:chExt cx="2028825" cy="461717"/>
          </a:xfrm>
        </p:grpSpPr>
        <p:grpSp>
          <p:nvGrpSpPr>
            <p:cNvPr id="322" name="Google Shape;850;p39"/>
            <p:cNvGrpSpPr/>
            <p:nvPr/>
          </p:nvGrpSpPr>
          <p:grpSpPr>
            <a:xfrm>
              <a:off x="500913" y="64035"/>
              <a:ext cx="1527913" cy="369025"/>
              <a:chOff x="0" y="0"/>
              <a:chExt cx="1527911" cy="369023"/>
            </a:xfrm>
          </p:grpSpPr>
          <p:sp>
            <p:nvSpPr>
              <p:cNvPr id="309" name="Google Shape;851;p39"/>
              <p:cNvSpPr/>
              <p:nvPr/>
            </p:nvSpPr>
            <p:spPr>
              <a:xfrm>
                <a:off x="220" y="3817"/>
                <a:ext cx="143649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16084" y="21600"/>
                    </a:lnTo>
                    <a:lnTo>
                      <a:pt x="16084" y="4433"/>
                    </a:lnTo>
                    <a:lnTo>
                      <a:pt x="5513" y="4433"/>
                    </a:lnTo>
                    <a:lnTo>
                      <a:pt x="551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0" name="Google Shape;852;p39"/>
              <p:cNvSpPr/>
              <p:nvPr/>
            </p:nvSpPr>
            <p:spPr>
              <a:xfrm>
                <a:off x="168618" y="0"/>
                <a:ext cx="171818" cy="153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" y="8031"/>
                    </a:moveTo>
                    <a:cubicBezTo>
                      <a:pt x="530" y="3393"/>
                      <a:pt x="4531" y="0"/>
                      <a:pt x="10585" y="0"/>
                    </a:cubicBezTo>
                    <a:cubicBezTo>
                      <a:pt x="17349" y="0"/>
                      <a:pt x="21600" y="4297"/>
                      <a:pt x="21600" y="10802"/>
                    </a:cubicBezTo>
                    <a:cubicBezTo>
                      <a:pt x="21600" y="17306"/>
                      <a:pt x="17346" y="21600"/>
                      <a:pt x="10585" y="21600"/>
                    </a:cubicBezTo>
                    <a:cubicBezTo>
                      <a:pt x="4531" y="21600"/>
                      <a:pt x="480" y="18151"/>
                      <a:pt x="0" y="13089"/>
                    </a:cubicBezTo>
                    <a:lnTo>
                      <a:pt x="5042" y="13089"/>
                    </a:lnTo>
                    <a:cubicBezTo>
                      <a:pt x="5347" y="15774"/>
                      <a:pt x="7346" y="17386"/>
                      <a:pt x="10588" y="17386"/>
                    </a:cubicBezTo>
                    <a:cubicBezTo>
                      <a:pt x="13727" y="17386"/>
                      <a:pt x="16032" y="15548"/>
                      <a:pt x="16567" y="12384"/>
                    </a:cubicBezTo>
                    <a:lnTo>
                      <a:pt x="8869" y="12384"/>
                    </a:lnTo>
                    <a:lnTo>
                      <a:pt x="8869" y="8170"/>
                    </a:lnTo>
                    <a:lnTo>
                      <a:pt x="16492" y="8170"/>
                    </a:lnTo>
                    <a:cubicBezTo>
                      <a:pt x="15757" y="5709"/>
                      <a:pt x="13453" y="4214"/>
                      <a:pt x="10591" y="4214"/>
                    </a:cubicBezTo>
                    <a:cubicBezTo>
                      <a:pt x="7551" y="4214"/>
                      <a:pt x="5704" y="5514"/>
                      <a:pt x="5094" y="8031"/>
                    </a:cubicBezTo>
                    <a:lnTo>
                      <a:pt x="75" y="803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1" name="Google Shape;853;p39"/>
              <p:cNvSpPr/>
              <p:nvPr/>
            </p:nvSpPr>
            <p:spPr>
              <a:xfrm>
                <a:off x="347670" y="3817"/>
                <a:ext cx="136987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2" name="Google Shape;854;p39"/>
              <p:cNvSpPr/>
              <p:nvPr/>
            </p:nvSpPr>
            <p:spPr>
              <a:xfrm>
                <a:off x="-1" y="195157"/>
                <a:ext cx="136988" cy="14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4433"/>
                    </a:lnTo>
                    <a:lnTo>
                      <a:pt x="13690" y="4433"/>
                    </a:lnTo>
                    <a:lnTo>
                      <a:pt x="13690" y="21600"/>
                    </a:lnTo>
                    <a:lnTo>
                      <a:pt x="7910" y="21600"/>
                    </a:lnTo>
                    <a:lnTo>
                      <a:pt x="7910" y="4433"/>
                    </a:lnTo>
                    <a:lnTo>
                      <a:pt x="0" y="4433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3" name="Google Shape;855;p39"/>
              <p:cNvSpPr/>
              <p:nvPr/>
            </p:nvSpPr>
            <p:spPr>
              <a:xfrm>
                <a:off x="143030" y="228620"/>
                <a:ext cx="131339" cy="11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139" y="21600"/>
                      <a:pt x="0" y="17421"/>
                      <a:pt x="0" y="10782"/>
                    </a:cubicBezTo>
                    <a:cubicBezTo>
                      <a:pt x="0" y="4179"/>
                      <a:pt x="4078" y="0"/>
                      <a:pt x="10800" y="0"/>
                    </a:cubicBezTo>
                    <a:cubicBezTo>
                      <a:pt x="17722" y="0"/>
                      <a:pt x="21600" y="4143"/>
                      <a:pt x="21600" y="11566"/>
                    </a:cubicBezTo>
                    <a:lnTo>
                      <a:pt x="21600" y="12424"/>
                    </a:lnTo>
                    <a:lnTo>
                      <a:pt x="6262" y="12424"/>
                    </a:lnTo>
                    <a:cubicBezTo>
                      <a:pt x="6262" y="15370"/>
                      <a:pt x="8148" y="17273"/>
                      <a:pt x="10800" y="17273"/>
                    </a:cubicBezTo>
                    <a:cubicBezTo>
                      <a:pt x="12919" y="17273"/>
                      <a:pt x="14511" y="16191"/>
                      <a:pt x="15171" y="14328"/>
                    </a:cubicBezTo>
                    <a:lnTo>
                      <a:pt x="21303" y="14328"/>
                    </a:lnTo>
                    <a:cubicBezTo>
                      <a:pt x="19808" y="18916"/>
                      <a:pt x="16100" y="21600"/>
                      <a:pt x="10800" y="21600"/>
                    </a:cubicBezTo>
                    <a:close/>
                    <a:moveTo>
                      <a:pt x="15436" y="8245"/>
                    </a:moveTo>
                    <a:cubicBezTo>
                      <a:pt x="15237" y="5744"/>
                      <a:pt x="13514" y="4179"/>
                      <a:pt x="10931" y="4179"/>
                    </a:cubicBezTo>
                    <a:cubicBezTo>
                      <a:pt x="8348" y="4179"/>
                      <a:pt x="6621" y="5744"/>
                      <a:pt x="6425" y="8245"/>
                    </a:cubicBezTo>
                    <a:lnTo>
                      <a:pt x="15436" y="824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" name="Google Shape;856;p39"/>
              <p:cNvSpPr/>
              <p:nvPr/>
            </p:nvSpPr>
            <p:spPr>
              <a:xfrm>
                <a:off x="279574" y="232434"/>
                <a:ext cx="138201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0" y="0"/>
                    </a:moveTo>
                    <a:lnTo>
                      <a:pt x="10767" y="5749"/>
                    </a:lnTo>
                    <a:lnTo>
                      <a:pt x="14263" y="0"/>
                    </a:lnTo>
                    <a:lnTo>
                      <a:pt x="21097" y="0"/>
                    </a:lnTo>
                    <a:lnTo>
                      <a:pt x="13822" y="10780"/>
                    </a:lnTo>
                    <a:lnTo>
                      <a:pt x="21600" y="21600"/>
                    </a:lnTo>
                    <a:lnTo>
                      <a:pt x="14577" y="21600"/>
                    </a:lnTo>
                    <a:lnTo>
                      <a:pt x="10674" y="15572"/>
                    </a:lnTo>
                    <a:lnTo>
                      <a:pt x="6926" y="21600"/>
                    </a:lnTo>
                    <a:lnTo>
                      <a:pt x="0" y="21600"/>
                    </a:lnTo>
                    <a:lnTo>
                      <a:pt x="7526" y="10579"/>
                    </a:lnTo>
                    <a:lnTo>
                      <a:pt x="817" y="0"/>
                    </a:lnTo>
                    <a:lnTo>
                      <a:pt x="74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" name="Google Shape;857;p39"/>
              <p:cNvSpPr/>
              <p:nvPr/>
            </p:nvSpPr>
            <p:spPr>
              <a:xfrm>
                <a:off x="429421" y="232434"/>
                <a:ext cx="123111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41" y="7864"/>
                    </a:moveTo>
                    <a:lnTo>
                      <a:pt x="15659" y="7864"/>
                    </a:lnTo>
                    <a:lnTo>
                      <a:pt x="1565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659" y="21600"/>
                    </a:lnTo>
                    <a:lnTo>
                      <a:pt x="15659" y="13014"/>
                    </a:lnTo>
                    <a:lnTo>
                      <a:pt x="5941" y="13014"/>
                    </a:lnTo>
                    <a:lnTo>
                      <a:pt x="594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941" y="0"/>
                    </a:lnTo>
                    <a:lnTo>
                      <a:pt x="5941" y="786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6" name="Google Shape;858;p39"/>
              <p:cNvSpPr/>
              <p:nvPr/>
            </p:nvSpPr>
            <p:spPr>
              <a:xfrm>
                <a:off x="573443" y="228598"/>
                <a:ext cx="137980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8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7" name="Google Shape;859;p39"/>
              <p:cNvSpPr/>
              <p:nvPr/>
            </p:nvSpPr>
            <p:spPr>
              <a:xfrm>
                <a:off x="718679" y="232434"/>
                <a:ext cx="142414" cy="112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0869"/>
                    </a:lnTo>
                    <a:lnTo>
                      <a:pt x="16468" y="20869"/>
                    </a:lnTo>
                    <a:lnTo>
                      <a:pt x="16468" y="4976"/>
                    </a:lnTo>
                    <a:lnTo>
                      <a:pt x="8983" y="4976"/>
                    </a:lnTo>
                    <a:lnTo>
                      <a:pt x="8983" y="10838"/>
                    </a:lnTo>
                    <a:cubicBezTo>
                      <a:pt x="8983" y="18707"/>
                      <a:pt x="6477" y="21600"/>
                      <a:pt x="2780" y="21600"/>
                    </a:cubicBezTo>
                    <a:lnTo>
                      <a:pt x="0" y="21600"/>
                    </a:lnTo>
                    <a:lnTo>
                      <a:pt x="0" y="15852"/>
                    </a:lnTo>
                    <a:lnTo>
                      <a:pt x="1465" y="15852"/>
                    </a:lnTo>
                    <a:cubicBezTo>
                      <a:pt x="3178" y="15852"/>
                      <a:pt x="3848" y="14732"/>
                      <a:pt x="3848" y="10838"/>
                    </a:cubicBezTo>
                    <a:lnTo>
                      <a:pt x="3848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8" name="Google Shape;860;p39"/>
              <p:cNvSpPr/>
              <p:nvPr/>
            </p:nvSpPr>
            <p:spPr>
              <a:xfrm>
                <a:off x="882026" y="228598"/>
                <a:ext cx="137979" cy="116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17598" y="0"/>
                      <a:pt x="21600" y="4179"/>
                      <a:pt x="21600" y="10780"/>
                    </a:cubicBezTo>
                    <a:cubicBezTo>
                      <a:pt x="21600" y="17421"/>
                      <a:pt x="17532" y="21600"/>
                      <a:pt x="10816" y="21600"/>
                    </a:cubicBezTo>
                    <a:cubicBezTo>
                      <a:pt x="4099" y="21600"/>
                      <a:pt x="0" y="17421"/>
                      <a:pt x="0" y="10780"/>
                    </a:cubicBezTo>
                    <a:cubicBezTo>
                      <a:pt x="0" y="4179"/>
                      <a:pt x="4037" y="0"/>
                      <a:pt x="10816" y="0"/>
                    </a:cubicBezTo>
                    <a:close/>
                    <a:moveTo>
                      <a:pt x="10816" y="16788"/>
                    </a:moveTo>
                    <a:cubicBezTo>
                      <a:pt x="13844" y="16788"/>
                      <a:pt x="15861" y="14325"/>
                      <a:pt x="15861" y="10780"/>
                    </a:cubicBezTo>
                    <a:cubicBezTo>
                      <a:pt x="15861" y="7238"/>
                      <a:pt x="13844" y="4812"/>
                      <a:pt x="10816" y="4812"/>
                    </a:cubicBezTo>
                    <a:cubicBezTo>
                      <a:pt x="7725" y="4812"/>
                      <a:pt x="5739" y="7275"/>
                      <a:pt x="5739" y="10816"/>
                    </a:cubicBezTo>
                    <a:cubicBezTo>
                      <a:pt x="5739" y="14366"/>
                      <a:pt x="7725" y="16788"/>
                      <a:pt x="10816" y="16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9" name="Google Shape;861;p39"/>
              <p:cNvSpPr/>
              <p:nvPr/>
            </p:nvSpPr>
            <p:spPr>
              <a:xfrm>
                <a:off x="1031254" y="232236"/>
                <a:ext cx="145656" cy="136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0" y="0"/>
                    </a:moveTo>
                    <a:lnTo>
                      <a:pt x="19330" y="13139"/>
                    </a:lnTo>
                    <a:lnTo>
                      <a:pt x="21600" y="13139"/>
                    </a:lnTo>
                    <a:lnTo>
                      <a:pt x="21600" y="21600"/>
                    </a:lnTo>
                    <a:lnTo>
                      <a:pt x="17089" y="21600"/>
                    </a:lnTo>
                    <a:lnTo>
                      <a:pt x="17089" y="17242"/>
                    </a:lnTo>
                    <a:lnTo>
                      <a:pt x="4511" y="17242"/>
                    </a:lnTo>
                    <a:lnTo>
                      <a:pt x="4511" y="21600"/>
                    </a:lnTo>
                    <a:lnTo>
                      <a:pt x="0" y="21600"/>
                    </a:lnTo>
                    <a:lnTo>
                      <a:pt x="0" y="13139"/>
                    </a:lnTo>
                    <a:lnTo>
                      <a:pt x="1825" y="13139"/>
                    </a:lnTo>
                    <a:cubicBezTo>
                      <a:pt x="3258" y="11230"/>
                      <a:pt x="4125" y="9861"/>
                      <a:pt x="4125" y="5410"/>
                    </a:cubicBezTo>
                    <a:lnTo>
                      <a:pt x="4125" y="0"/>
                    </a:lnTo>
                    <a:lnTo>
                      <a:pt x="19330" y="0"/>
                    </a:lnTo>
                    <a:close/>
                    <a:moveTo>
                      <a:pt x="8937" y="4103"/>
                    </a:moveTo>
                    <a:lnTo>
                      <a:pt x="8937" y="6075"/>
                    </a:lnTo>
                    <a:cubicBezTo>
                      <a:pt x="8937" y="9478"/>
                      <a:pt x="8250" y="11704"/>
                      <a:pt x="6906" y="13136"/>
                    </a:cubicBezTo>
                    <a:lnTo>
                      <a:pt x="14315" y="13136"/>
                    </a:lnTo>
                    <a:lnTo>
                      <a:pt x="14315" y="4100"/>
                    </a:lnTo>
                    <a:lnTo>
                      <a:pt x="8937" y="4100"/>
                    </a:lnTo>
                    <a:lnTo>
                      <a:pt x="8937" y="41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20" name="Google Shape;862;p39"/>
              <p:cNvSpPr/>
              <p:nvPr/>
            </p:nvSpPr>
            <p:spPr>
              <a:xfrm>
                <a:off x="1180924" y="231574"/>
                <a:ext cx="210201" cy="109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5" y="12062"/>
                    </a:moveTo>
                    <a:lnTo>
                      <a:pt x="4536" y="21600"/>
                    </a:lnTo>
                    <a:lnTo>
                      <a:pt x="0" y="21600"/>
                    </a:lnTo>
                    <a:lnTo>
                      <a:pt x="5105" y="10041"/>
                    </a:lnTo>
                    <a:lnTo>
                      <a:pt x="224" y="0"/>
                    </a:lnTo>
                    <a:lnTo>
                      <a:pt x="4901" y="0"/>
                    </a:lnTo>
                    <a:lnTo>
                      <a:pt x="8725" y="8211"/>
                    </a:lnTo>
                    <a:lnTo>
                      <a:pt x="8725" y="0"/>
                    </a:lnTo>
                    <a:lnTo>
                      <a:pt x="12692" y="0"/>
                    </a:lnTo>
                    <a:lnTo>
                      <a:pt x="12692" y="8211"/>
                    </a:lnTo>
                    <a:lnTo>
                      <a:pt x="16516" y="0"/>
                    </a:lnTo>
                    <a:lnTo>
                      <a:pt x="21092" y="0"/>
                    </a:lnTo>
                    <a:lnTo>
                      <a:pt x="16373" y="9690"/>
                    </a:lnTo>
                    <a:lnTo>
                      <a:pt x="21600" y="21600"/>
                    </a:lnTo>
                    <a:lnTo>
                      <a:pt x="16881" y="21600"/>
                    </a:lnTo>
                    <a:lnTo>
                      <a:pt x="12692" y="12062"/>
                    </a:lnTo>
                    <a:lnTo>
                      <a:pt x="12692" y="21600"/>
                    </a:lnTo>
                    <a:lnTo>
                      <a:pt x="8725" y="21600"/>
                    </a:lnTo>
                    <a:lnTo>
                      <a:pt x="8725" y="120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21" name="Google Shape;863;p39"/>
              <p:cNvSpPr/>
              <p:nvPr/>
            </p:nvSpPr>
            <p:spPr>
              <a:xfrm>
                <a:off x="1404822" y="232434"/>
                <a:ext cx="123090" cy="108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94" y="14291"/>
                    </a:moveTo>
                    <a:lnTo>
                      <a:pt x="1471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5910" y="21600"/>
                    </a:lnTo>
                    <a:lnTo>
                      <a:pt x="15910" y="6986"/>
                    </a:lnTo>
                    <a:lnTo>
                      <a:pt x="68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694" y="0"/>
                    </a:lnTo>
                    <a:lnTo>
                      <a:pt x="5694" y="1429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323" name="Google Shape;864;p39" descr="Google Shape;864;p39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78206"/>
            <a:stretch>
              <a:fillRect/>
            </a:stretch>
          </p:blipFill>
          <p:spPr>
            <a:xfrm>
              <a:off x="-1" y="0"/>
              <a:ext cx="442223" cy="461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5" name="Google Shape;865;p39"/>
          <p:cNvSpPr txBox="1"/>
          <p:nvPr/>
        </p:nvSpPr>
        <p:spPr>
          <a:xfrm>
            <a:off x="3898911" y="350258"/>
            <a:ext cx="4394179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Телерадиология мировой опыт</a:t>
            </a:r>
          </a:p>
        </p:txBody>
      </p:sp>
      <p:sp>
        <p:nvSpPr>
          <p:cNvPr id="326" name="Google Shape;866;p39"/>
          <p:cNvSpPr/>
          <p:nvPr/>
        </p:nvSpPr>
        <p:spPr>
          <a:xfrm>
            <a:off x="4193826" y="4978401"/>
            <a:ext cx="3804348" cy="3632205"/>
          </a:xfrm>
          <a:prstGeom prst="roundRect">
            <a:avLst>
              <a:gd name="adj" fmla="val 8275"/>
            </a:avLst>
          </a:prstGeom>
          <a:solidFill>
            <a:srgbClr val="6179F7"/>
          </a:solidFill>
          <a:ln w="12700">
            <a:miter lim="400000"/>
          </a:ln>
          <a:effectLst>
            <a:outerShdw blurRad="114300" dist="63500" dir="3000000" rotWithShape="0">
              <a:srgbClr val="595959">
                <a:alpha val="3647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7" name="Google Shape;867;p39"/>
          <p:cNvSpPr txBox="1"/>
          <p:nvPr/>
        </p:nvSpPr>
        <p:spPr>
          <a:xfrm>
            <a:off x="4498886" y="4978401"/>
            <a:ext cx="3194228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Документы</a:t>
            </a:r>
          </a:p>
        </p:txBody>
      </p:sp>
      <p:sp>
        <p:nvSpPr>
          <p:cNvPr id="328" name="Google Shape;868;p39"/>
          <p:cNvSpPr/>
          <p:nvPr/>
        </p:nvSpPr>
        <p:spPr>
          <a:xfrm>
            <a:off x="1026925" y="5295679"/>
            <a:ext cx="2783147" cy="46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853" y="21600"/>
                </a:lnTo>
                <a:cubicBezTo>
                  <a:pt x="830" y="21600"/>
                  <a:pt x="0" y="20728"/>
                  <a:pt x="0" y="19651"/>
                </a:cubicBezTo>
                <a:lnTo>
                  <a:pt x="0" y="0"/>
                </a:lnTo>
              </a:path>
            </a:pathLst>
          </a:custGeom>
          <a:ln>
            <a:solidFill>
              <a:srgbClr val="595959"/>
            </a:solidFill>
            <a:prstDash val="dash"/>
            <a:miter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9" name="Google Shape;869;p39"/>
          <p:cNvSpPr/>
          <p:nvPr/>
        </p:nvSpPr>
        <p:spPr>
          <a:xfrm flipH="1">
            <a:off x="8381927" y="5096510"/>
            <a:ext cx="2836920" cy="668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853" y="21600"/>
                </a:lnTo>
                <a:cubicBezTo>
                  <a:pt x="830" y="21600"/>
                  <a:pt x="0" y="20728"/>
                  <a:pt x="0" y="19651"/>
                </a:cubicBezTo>
                <a:lnTo>
                  <a:pt x="0" y="0"/>
                </a:lnTo>
              </a:path>
            </a:pathLst>
          </a:custGeom>
          <a:ln>
            <a:solidFill>
              <a:srgbClr val="595959"/>
            </a:solidFill>
            <a:prstDash val="dash"/>
            <a:miter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32" name="Google Shape;870;p39"/>
          <p:cNvGrpSpPr/>
          <p:nvPr/>
        </p:nvGrpSpPr>
        <p:grpSpPr>
          <a:xfrm>
            <a:off x="122757" y="2052709"/>
            <a:ext cx="474257" cy="474257"/>
            <a:chOff x="0" y="0"/>
            <a:chExt cx="474255" cy="474255"/>
          </a:xfrm>
        </p:grpSpPr>
        <p:sp>
          <p:nvSpPr>
            <p:cNvPr id="330" name="Google Shape;871;p39"/>
            <p:cNvSpPr/>
            <p:nvPr/>
          </p:nvSpPr>
          <p:spPr>
            <a:xfrm>
              <a:off x="82873" y="85738"/>
              <a:ext cx="308511" cy="308511"/>
            </a:xfrm>
            <a:prstGeom prst="ellipse">
              <a:avLst/>
            </a:prstGeom>
            <a:solidFill>
              <a:srgbClr val="6179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1" name="Google Shape;872;p39"/>
            <p:cNvSpPr/>
            <p:nvPr/>
          </p:nvSpPr>
          <p:spPr>
            <a:xfrm>
              <a:off x="0" y="0"/>
              <a:ext cx="474256" cy="474256"/>
            </a:xfrm>
            <a:prstGeom prst="ellipse">
              <a:avLst/>
            </a:prstGeom>
            <a:noFill/>
            <a:ln w="12700" cap="flat">
              <a:solidFill>
                <a:srgbClr val="6179F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33" name="Google Shape;873;p39"/>
          <p:cNvSpPr txBox="1"/>
          <p:nvPr/>
        </p:nvSpPr>
        <p:spPr>
          <a:xfrm>
            <a:off x="245292" y="2152129"/>
            <a:ext cx="237487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01</a:t>
            </a:r>
          </a:p>
        </p:txBody>
      </p:sp>
      <p:sp>
        <p:nvSpPr>
          <p:cNvPr id="334" name="Google Shape;874;p39"/>
          <p:cNvSpPr/>
          <p:nvPr/>
        </p:nvSpPr>
        <p:spPr>
          <a:xfrm>
            <a:off x="3086100" y="5122553"/>
            <a:ext cx="723972" cy="251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853" y="21600"/>
                </a:lnTo>
                <a:cubicBezTo>
                  <a:pt x="830" y="21600"/>
                  <a:pt x="0" y="20728"/>
                  <a:pt x="0" y="19651"/>
                </a:cubicBezTo>
                <a:lnTo>
                  <a:pt x="0" y="0"/>
                </a:lnTo>
              </a:path>
            </a:pathLst>
          </a:custGeom>
          <a:ln>
            <a:solidFill>
              <a:srgbClr val="595959"/>
            </a:solidFill>
            <a:prstDash val="dash"/>
            <a:miter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5" name="Google Shape;875;p39"/>
          <p:cNvSpPr/>
          <p:nvPr/>
        </p:nvSpPr>
        <p:spPr>
          <a:xfrm flipH="1">
            <a:off x="8381927" y="5046353"/>
            <a:ext cx="723972" cy="327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853" y="21600"/>
                </a:lnTo>
                <a:cubicBezTo>
                  <a:pt x="830" y="21600"/>
                  <a:pt x="0" y="20728"/>
                  <a:pt x="0" y="19651"/>
                </a:cubicBezTo>
                <a:lnTo>
                  <a:pt x="0" y="0"/>
                </a:lnTo>
              </a:path>
            </a:pathLst>
          </a:custGeom>
          <a:ln>
            <a:solidFill>
              <a:srgbClr val="595959"/>
            </a:solidFill>
            <a:prstDash val="dash"/>
            <a:miter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38" name="Google Shape;876;p39"/>
          <p:cNvGrpSpPr/>
          <p:nvPr/>
        </p:nvGrpSpPr>
        <p:grpSpPr>
          <a:xfrm>
            <a:off x="2207288" y="2039798"/>
            <a:ext cx="474257" cy="474257"/>
            <a:chOff x="0" y="0"/>
            <a:chExt cx="474255" cy="474255"/>
          </a:xfrm>
        </p:grpSpPr>
        <p:sp>
          <p:nvSpPr>
            <p:cNvPr id="336" name="Google Shape;877;p39"/>
            <p:cNvSpPr/>
            <p:nvPr/>
          </p:nvSpPr>
          <p:spPr>
            <a:xfrm>
              <a:off x="82873" y="85738"/>
              <a:ext cx="308511" cy="308511"/>
            </a:xfrm>
            <a:prstGeom prst="ellipse">
              <a:avLst/>
            </a:prstGeom>
            <a:solidFill>
              <a:srgbClr val="6179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7" name="Google Shape;878;p39"/>
            <p:cNvSpPr/>
            <p:nvPr/>
          </p:nvSpPr>
          <p:spPr>
            <a:xfrm>
              <a:off x="0" y="0"/>
              <a:ext cx="474256" cy="474256"/>
            </a:xfrm>
            <a:prstGeom prst="ellipse">
              <a:avLst/>
            </a:prstGeom>
            <a:noFill/>
            <a:ln w="12700" cap="flat">
              <a:solidFill>
                <a:srgbClr val="6179F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39" name="Google Shape;879;p39"/>
          <p:cNvSpPr txBox="1"/>
          <p:nvPr/>
        </p:nvSpPr>
        <p:spPr>
          <a:xfrm>
            <a:off x="2325673" y="2135206"/>
            <a:ext cx="237487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02</a:t>
            </a:r>
          </a:p>
        </p:txBody>
      </p:sp>
      <p:sp>
        <p:nvSpPr>
          <p:cNvPr id="340" name="Google Shape;880;p39"/>
          <p:cNvSpPr/>
          <p:nvPr/>
        </p:nvSpPr>
        <p:spPr>
          <a:xfrm>
            <a:off x="6096000" y="4526465"/>
            <a:ext cx="1" cy="396201"/>
          </a:xfrm>
          <a:prstGeom prst="line">
            <a:avLst/>
          </a:prstGeom>
          <a:ln>
            <a:solidFill>
              <a:srgbClr val="595959"/>
            </a:solidFill>
            <a:prstDash val="dash"/>
            <a:miter/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343" name="Google Shape;881;p39"/>
          <p:cNvGrpSpPr/>
          <p:nvPr/>
        </p:nvGrpSpPr>
        <p:grpSpPr>
          <a:xfrm>
            <a:off x="5096115" y="2039798"/>
            <a:ext cx="474257" cy="474257"/>
            <a:chOff x="0" y="0"/>
            <a:chExt cx="474255" cy="474255"/>
          </a:xfrm>
        </p:grpSpPr>
        <p:sp>
          <p:nvSpPr>
            <p:cNvPr id="341" name="Google Shape;882;p39"/>
            <p:cNvSpPr/>
            <p:nvPr/>
          </p:nvSpPr>
          <p:spPr>
            <a:xfrm>
              <a:off x="82873" y="85738"/>
              <a:ext cx="308511" cy="308511"/>
            </a:xfrm>
            <a:prstGeom prst="ellipse">
              <a:avLst/>
            </a:prstGeom>
            <a:solidFill>
              <a:srgbClr val="6179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2" name="Google Shape;883;p39"/>
            <p:cNvSpPr/>
            <p:nvPr/>
          </p:nvSpPr>
          <p:spPr>
            <a:xfrm>
              <a:off x="0" y="0"/>
              <a:ext cx="474256" cy="474256"/>
            </a:xfrm>
            <a:prstGeom prst="ellipse">
              <a:avLst/>
            </a:prstGeom>
            <a:noFill/>
            <a:ln w="12700" cap="flat">
              <a:solidFill>
                <a:srgbClr val="6179F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44" name="Google Shape;884;p39"/>
          <p:cNvSpPr txBox="1"/>
          <p:nvPr/>
        </p:nvSpPr>
        <p:spPr>
          <a:xfrm>
            <a:off x="5218650" y="2139218"/>
            <a:ext cx="237487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03</a:t>
            </a:r>
          </a:p>
        </p:txBody>
      </p:sp>
      <p:grpSp>
        <p:nvGrpSpPr>
          <p:cNvPr id="347" name="Google Shape;885;p39"/>
          <p:cNvGrpSpPr/>
          <p:nvPr/>
        </p:nvGrpSpPr>
        <p:grpSpPr>
          <a:xfrm>
            <a:off x="7984942" y="2052709"/>
            <a:ext cx="474257" cy="474257"/>
            <a:chOff x="0" y="0"/>
            <a:chExt cx="474255" cy="474255"/>
          </a:xfrm>
        </p:grpSpPr>
        <p:sp>
          <p:nvSpPr>
            <p:cNvPr id="345" name="Google Shape;886;p39"/>
            <p:cNvSpPr/>
            <p:nvPr/>
          </p:nvSpPr>
          <p:spPr>
            <a:xfrm>
              <a:off x="82873" y="85738"/>
              <a:ext cx="308511" cy="308511"/>
            </a:xfrm>
            <a:prstGeom prst="ellipse">
              <a:avLst/>
            </a:prstGeom>
            <a:solidFill>
              <a:srgbClr val="6179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6" name="Google Shape;887;p39"/>
            <p:cNvSpPr/>
            <p:nvPr/>
          </p:nvSpPr>
          <p:spPr>
            <a:xfrm>
              <a:off x="0" y="0"/>
              <a:ext cx="474256" cy="474256"/>
            </a:xfrm>
            <a:prstGeom prst="ellipse">
              <a:avLst/>
            </a:prstGeom>
            <a:noFill/>
            <a:ln w="12700" cap="flat">
              <a:solidFill>
                <a:srgbClr val="6179F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48" name="Google Shape;888;p39"/>
          <p:cNvSpPr txBox="1"/>
          <p:nvPr/>
        </p:nvSpPr>
        <p:spPr>
          <a:xfrm>
            <a:off x="8107477" y="2152129"/>
            <a:ext cx="237487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04</a:t>
            </a:r>
          </a:p>
        </p:txBody>
      </p:sp>
      <p:grpSp>
        <p:nvGrpSpPr>
          <p:cNvPr id="351" name="Google Shape;889;p39"/>
          <p:cNvGrpSpPr/>
          <p:nvPr/>
        </p:nvGrpSpPr>
        <p:grpSpPr>
          <a:xfrm>
            <a:off x="10181567" y="2039798"/>
            <a:ext cx="474257" cy="474257"/>
            <a:chOff x="0" y="0"/>
            <a:chExt cx="474255" cy="474255"/>
          </a:xfrm>
        </p:grpSpPr>
        <p:sp>
          <p:nvSpPr>
            <p:cNvPr id="349" name="Google Shape;890;p39"/>
            <p:cNvSpPr/>
            <p:nvPr/>
          </p:nvSpPr>
          <p:spPr>
            <a:xfrm>
              <a:off x="82873" y="85738"/>
              <a:ext cx="308511" cy="308511"/>
            </a:xfrm>
            <a:prstGeom prst="ellipse">
              <a:avLst/>
            </a:prstGeom>
            <a:solidFill>
              <a:srgbClr val="6179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0" name="Google Shape;891;p39"/>
            <p:cNvSpPr/>
            <p:nvPr/>
          </p:nvSpPr>
          <p:spPr>
            <a:xfrm>
              <a:off x="0" y="0"/>
              <a:ext cx="474256" cy="474256"/>
            </a:xfrm>
            <a:prstGeom prst="ellipse">
              <a:avLst/>
            </a:prstGeom>
            <a:noFill/>
            <a:ln w="12700" cap="flat">
              <a:solidFill>
                <a:srgbClr val="6179F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52" name="Google Shape;892;p39"/>
          <p:cNvSpPr txBox="1"/>
          <p:nvPr/>
        </p:nvSpPr>
        <p:spPr>
          <a:xfrm>
            <a:off x="10304102" y="2139218"/>
            <a:ext cx="237487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05</a:t>
            </a:r>
          </a:p>
        </p:txBody>
      </p:sp>
      <p:sp>
        <p:nvSpPr>
          <p:cNvPr id="353" name="Google Shape;893;p39"/>
          <p:cNvSpPr txBox="1"/>
          <p:nvPr/>
        </p:nvSpPr>
        <p:spPr>
          <a:xfrm>
            <a:off x="541273" y="2047076"/>
            <a:ext cx="1277496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&gt;1млн</a:t>
            </a:r>
          </a:p>
        </p:txBody>
      </p:sp>
      <p:sp>
        <p:nvSpPr>
          <p:cNvPr id="354" name="Google Shape;894;p39"/>
          <p:cNvSpPr txBox="1"/>
          <p:nvPr/>
        </p:nvSpPr>
        <p:spPr>
          <a:xfrm>
            <a:off x="-3411" y="2519688"/>
            <a:ext cx="2005063" cy="250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центр Аризонского университета в период 1997-2009 гг. провел свыше 1 миллиона телерадиологических консультаций для более чем 30 медицинских организаций</a:t>
            </a:r>
          </a:p>
        </p:txBody>
      </p:sp>
      <p:sp>
        <p:nvSpPr>
          <p:cNvPr id="355" name="Google Shape;895;p39"/>
          <p:cNvSpPr txBox="1"/>
          <p:nvPr/>
        </p:nvSpPr>
        <p:spPr>
          <a:xfrm>
            <a:off x="2765714" y="2041099"/>
            <a:ext cx="944809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≈65%</a:t>
            </a:r>
          </a:p>
        </p:txBody>
      </p:sp>
      <p:sp>
        <p:nvSpPr>
          <p:cNvPr id="356" name="Google Shape;896;p39"/>
          <p:cNvSpPr txBox="1"/>
          <p:nvPr/>
        </p:nvSpPr>
        <p:spPr>
          <a:xfrm>
            <a:off x="2226639" y="2502764"/>
            <a:ext cx="2377964" cy="250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В 2013 г. в странах Западной Европы не менее 65% врачей лучевой диагностики использовали возможности телерадиологии (большинство из них, 68% – коммерческие сервисы) </a:t>
            </a:r>
          </a:p>
        </p:txBody>
      </p:sp>
      <p:sp>
        <p:nvSpPr>
          <p:cNvPr id="357" name="Google Shape;897;p39"/>
          <p:cNvSpPr txBox="1"/>
          <p:nvPr/>
        </p:nvSpPr>
        <p:spPr>
          <a:xfrm>
            <a:off x="5623596" y="2059988"/>
            <a:ext cx="944809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≈70%</a:t>
            </a:r>
          </a:p>
        </p:txBody>
      </p:sp>
      <p:sp>
        <p:nvSpPr>
          <p:cNvPr id="358" name="Google Shape;898;p39"/>
          <p:cNvSpPr txBox="1"/>
          <p:nvPr/>
        </p:nvSpPr>
        <p:spPr>
          <a:xfrm>
            <a:off x="4829590" y="2513232"/>
            <a:ext cx="2532820" cy="202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По результатам опроса European Society of Radiology в 2016 г. около 71% европейских </a:t>
            </a:r>
            <a:r>
              <a:rPr b="1"/>
              <a:t>медицинских организаций</a:t>
            </a:r>
            <a:r>
              <a:t> использовали те или иные телерадиологические сервисы;</a:t>
            </a:r>
          </a:p>
        </p:txBody>
      </p:sp>
      <p:sp>
        <p:nvSpPr>
          <p:cNvPr id="359" name="Google Shape;899;p39"/>
          <p:cNvSpPr txBox="1"/>
          <p:nvPr/>
        </p:nvSpPr>
        <p:spPr>
          <a:xfrm>
            <a:off x="8533682" y="2059988"/>
            <a:ext cx="944809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≈25%</a:t>
            </a:r>
          </a:p>
        </p:txBody>
      </p:sp>
      <p:sp>
        <p:nvSpPr>
          <p:cNvPr id="360" name="Google Shape;900;p39"/>
          <p:cNvSpPr txBox="1"/>
          <p:nvPr/>
        </p:nvSpPr>
        <p:spPr>
          <a:xfrm>
            <a:off x="7994607" y="2738779"/>
            <a:ext cx="2022959" cy="178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при этом 20,8 % респондентов применяли дистанционные описания более чем для 25% собственных исследований</a:t>
            </a:r>
          </a:p>
        </p:txBody>
      </p:sp>
      <p:sp>
        <p:nvSpPr>
          <p:cNvPr id="361" name="Google Shape;901;p39"/>
          <p:cNvSpPr txBox="1"/>
          <p:nvPr/>
        </p:nvSpPr>
        <p:spPr>
          <a:xfrm>
            <a:off x="10637032" y="2047076"/>
            <a:ext cx="944809" cy="45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≈70%</a:t>
            </a:r>
          </a:p>
        </p:txBody>
      </p:sp>
      <p:sp>
        <p:nvSpPr>
          <p:cNvPr id="362" name="Google Shape;902;p39"/>
          <p:cNvSpPr txBox="1"/>
          <p:nvPr/>
        </p:nvSpPr>
        <p:spPr>
          <a:xfrm>
            <a:off x="10228607" y="2508742"/>
            <a:ext cx="1761659" cy="202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В Японии с 2006 по 2012 гг. количество больниц и клиник, использующих телерадиологию, увеличилось на 69,6% и 18,1% соответственно</a:t>
            </a:r>
          </a:p>
        </p:txBody>
      </p:sp>
      <p:sp>
        <p:nvSpPr>
          <p:cNvPr id="363" name="Google Shape;903;p39"/>
          <p:cNvSpPr txBox="1"/>
          <p:nvPr/>
        </p:nvSpPr>
        <p:spPr>
          <a:xfrm>
            <a:off x="9209919" y="-53826"/>
            <a:ext cx="6125000" cy="1689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80000"/>
              </a:lnSpc>
              <a:defRPr sz="30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.  .  .  .  .  .  .  .  .  .  .  .  .  </a:t>
            </a:r>
          </a:p>
          <a:p>
            <a:pPr>
              <a:lnSpc>
                <a:spcPct val="80000"/>
              </a:lnSpc>
              <a:defRPr sz="30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.  .  .  .  .  .  .  .  .  .  .  .  .    </a:t>
            </a:r>
          </a:p>
          <a:p>
            <a:pPr>
              <a:lnSpc>
                <a:spcPct val="80000"/>
              </a:lnSpc>
              <a:defRPr sz="30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.  .  .  .  .  .  .  .  .  .  .  .  .  </a:t>
            </a:r>
          </a:p>
          <a:p>
            <a:pPr>
              <a:lnSpc>
                <a:spcPct val="80000"/>
              </a:lnSpc>
              <a:defRPr sz="3000" b="1">
                <a:solidFill>
                  <a:srgbClr val="6179F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.  .  .  .  .  .  .  .  .  .  .  .  .  </a:t>
            </a:r>
          </a:p>
        </p:txBody>
      </p:sp>
      <p:pic>
        <p:nvPicPr>
          <p:cNvPr id="364" name="Снимок экрана 2023-11-09 в 05.40.16.png" descr="Снимок экрана 2023-11-09 в 05.40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8330" y="5430337"/>
            <a:ext cx="2235341" cy="1399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200;g2603f194521_0_421" descr="Google Shape;200;g2603f194521_0_4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875" y="2530050"/>
            <a:ext cx="3952875" cy="1152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Google Shape;201;g2603f194521_0_421" descr="Google Shape;201;g2603f194521_0_4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75" y="3834974"/>
            <a:ext cx="3514725" cy="13049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Google Shape;202;g2603f194521_0_421"/>
          <p:cNvSpPr txBox="1"/>
          <p:nvPr/>
        </p:nvSpPr>
        <p:spPr>
          <a:xfrm>
            <a:off x="4597562" y="2209200"/>
            <a:ext cx="3629101" cy="324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42900">
              <a:buClr>
                <a:srgbClr val="1A1A1A"/>
              </a:buClr>
              <a:buSzPts val="1800"/>
              <a:buFont typeface="Helvetica Neue"/>
              <a:buChar char="●"/>
              <a:defRPr sz="1800">
                <a:solidFill>
                  <a:srgbClr val="1A1A1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Точечная (рентгенолог – больничная сеть)</a:t>
            </a:r>
          </a:p>
          <a:p>
            <a:pPr marL="457200" indent="-342900">
              <a:buClr>
                <a:srgbClr val="1A1A1A"/>
              </a:buClr>
              <a:buSzPts val="1800"/>
              <a:buFont typeface="Helvetica Neue"/>
              <a:buChar char="●"/>
              <a:defRPr sz="1800">
                <a:solidFill>
                  <a:srgbClr val="1A1A1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Локальная (в рамках одного медучреждения)</a:t>
            </a:r>
          </a:p>
          <a:p>
            <a:pPr marL="457200" indent="-342900">
              <a:buClr>
                <a:srgbClr val="1A1A1A"/>
              </a:buClr>
              <a:buSzPts val="1800"/>
              <a:buFont typeface="Helvetica Neue"/>
              <a:buChar char="●"/>
              <a:defRPr sz="1800">
                <a:solidFill>
                  <a:srgbClr val="1A1A1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Региональные сети (в пределах организации, города, района и т.д.)</a:t>
            </a:r>
          </a:p>
          <a:p>
            <a:pPr marL="457200" indent="-342900">
              <a:buClr>
                <a:srgbClr val="1A1A1A"/>
              </a:buClr>
              <a:buSzPts val="1800"/>
              <a:buFont typeface="Helvetica Neue"/>
              <a:buChar char="●"/>
              <a:defRPr sz="1800">
                <a:solidFill>
                  <a:srgbClr val="1A1A1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Межплатформенные, межгосударственные (ЕС)</a:t>
            </a:r>
          </a:p>
          <a:p>
            <a:pPr marL="457200" indent="-342900">
              <a:buClr>
                <a:srgbClr val="1A1A1A"/>
              </a:buClr>
              <a:buSzPts val="1800"/>
              <a:buFont typeface="Helvetica Neue"/>
              <a:buChar char="●"/>
              <a:defRPr sz="1800">
                <a:solidFill>
                  <a:srgbClr val="1A1A1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Централизация/децентрилизация</a:t>
            </a:r>
          </a:p>
        </p:txBody>
      </p:sp>
      <p:grpSp>
        <p:nvGrpSpPr>
          <p:cNvPr id="371" name="Google Shape;203;g2603f194521_0_421"/>
          <p:cNvGrpSpPr/>
          <p:nvPr/>
        </p:nvGrpSpPr>
        <p:grpSpPr>
          <a:xfrm>
            <a:off x="256550" y="1276724"/>
            <a:ext cx="3738000" cy="786601"/>
            <a:chOff x="0" y="0"/>
            <a:chExt cx="3737999" cy="786600"/>
          </a:xfrm>
        </p:grpSpPr>
        <p:sp>
          <p:nvSpPr>
            <p:cNvPr id="369" name="Прямоугольник"/>
            <p:cNvSpPr/>
            <p:nvPr/>
          </p:nvSpPr>
          <p:spPr>
            <a:xfrm>
              <a:off x="0" y="-1"/>
              <a:ext cx="3738000" cy="786602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0" name="Опыт в РФ"/>
            <p:cNvSpPr txBox="1"/>
            <p:nvPr/>
          </p:nvSpPr>
          <p:spPr>
            <a:xfrm>
              <a:off x="4762" y="9775"/>
              <a:ext cx="3728476" cy="767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3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Опыт в РФ</a:t>
              </a:r>
            </a:p>
          </p:txBody>
        </p:sp>
      </p:grpSp>
      <p:grpSp>
        <p:nvGrpSpPr>
          <p:cNvPr id="374" name="Google Shape;204;g2603f194521_0_421"/>
          <p:cNvGrpSpPr/>
          <p:nvPr/>
        </p:nvGrpSpPr>
        <p:grpSpPr>
          <a:xfrm>
            <a:off x="4543113" y="440724"/>
            <a:ext cx="3738000" cy="1628401"/>
            <a:chOff x="0" y="0"/>
            <a:chExt cx="3737999" cy="1628400"/>
          </a:xfrm>
        </p:grpSpPr>
        <p:sp>
          <p:nvSpPr>
            <p:cNvPr id="372" name="Прямоугольник"/>
            <p:cNvSpPr/>
            <p:nvPr/>
          </p:nvSpPr>
          <p:spPr>
            <a:xfrm>
              <a:off x="0" y="-1"/>
              <a:ext cx="3738000" cy="1628402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3" name="Модели телерадиологии"/>
            <p:cNvSpPr txBox="1"/>
            <p:nvPr/>
          </p:nvSpPr>
          <p:spPr>
            <a:xfrm>
              <a:off x="4762" y="138575"/>
              <a:ext cx="3728476" cy="1351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3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Модели телерадиологии</a:t>
              </a:r>
            </a:p>
          </p:txBody>
        </p:sp>
      </p:grpSp>
      <p:pic>
        <p:nvPicPr>
          <p:cNvPr id="375" name="Google Shape;205;g2603f194521_0_421" descr="Google Shape;205;g2603f194521_0_4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66625" y="184524"/>
            <a:ext cx="2270767" cy="3249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Снимок экрана 2023-11-09 в 06.09.15.png" descr="Снимок экрана 2023-11-09 в 06.09.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21040" y="3786304"/>
            <a:ext cx="2761937" cy="2943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193;g2603f194521_0_569"/>
          <p:cNvGrpSpPr/>
          <p:nvPr/>
        </p:nvGrpSpPr>
        <p:grpSpPr>
          <a:xfrm>
            <a:off x="577885" y="1167574"/>
            <a:ext cx="7089739" cy="629421"/>
            <a:chOff x="0" y="0"/>
            <a:chExt cx="7089737" cy="629420"/>
          </a:xfrm>
        </p:grpSpPr>
        <p:sp>
          <p:nvSpPr>
            <p:cNvPr id="378" name="Прямоугольник"/>
            <p:cNvSpPr/>
            <p:nvPr/>
          </p:nvSpPr>
          <p:spPr>
            <a:xfrm>
              <a:off x="-1" y="-1"/>
              <a:ext cx="7089739" cy="629422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9" name="Модели применения телерадиологии"/>
            <p:cNvSpPr txBox="1"/>
            <p:nvPr/>
          </p:nvSpPr>
          <p:spPr>
            <a:xfrm>
              <a:off x="3810" y="7821"/>
              <a:ext cx="7082117" cy="613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ctr">
                <a:defRPr sz="3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Модели применения телерадиологии</a:t>
              </a:r>
            </a:p>
          </p:txBody>
        </p:sp>
      </p:grpSp>
      <p:sp>
        <p:nvSpPr>
          <p:cNvPr id="381" name="Google Shape;194;g2603f194521_0_569"/>
          <p:cNvSpPr txBox="1"/>
          <p:nvPr/>
        </p:nvSpPr>
        <p:spPr>
          <a:xfrm>
            <a:off x="8067675" y="445193"/>
            <a:ext cx="3926766" cy="5967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42900">
              <a:lnSpc>
                <a:spcPct val="115000"/>
              </a:lnSpc>
              <a:buClr>
                <a:srgbClr val="58595B"/>
              </a:buClr>
              <a:buSzPts val="1400"/>
              <a:buFont typeface="Arial"/>
              <a:buChar char="●"/>
              <a:defRPr>
                <a:solidFill>
                  <a:srgbClr val="58595B"/>
                </a:solidFill>
              </a:defRPr>
            </a:pPr>
            <a:r>
              <a:rPr b="1"/>
              <a:t>деятельность</a:t>
            </a:r>
            <a:r>
              <a:t> медицинских организаций с постоянной дистанционной работа врачей лучевой диагностики;</a:t>
            </a:r>
          </a:p>
          <a:p>
            <a:pPr marL="457200" indent="-342900">
              <a:lnSpc>
                <a:spcPct val="115000"/>
              </a:lnSpc>
              <a:buClr>
                <a:srgbClr val="58595B"/>
              </a:buClr>
              <a:buSzPts val="1400"/>
              <a:buFont typeface="Arial"/>
              <a:buChar char="●"/>
              <a:defRPr>
                <a:solidFill>
                  <a:srgbClr val="58595B"/>
                </a:solidFill>
              </a:defRPr>
            </a:pPr>
            <a:r>
              <a:rPr b="1"/>
              <a:t>обеспечение</a:t>
            </a:r>
            <a:r>
              <a:t> бесперебойной работы диагностических отделений (подключение дистанционных специалистов в ночные часы, по выходным дням);</a:t>
            </a:r>
          </a:p>
          <a:p>
            <a:pPr marL="457200" indent="-342900">
              <a:lnSpc>
                <a:spcPct val="115000"/>
              </a:lnSpc>
              <a:buClr>
                <a:srgbClr val="58595B"/>
              </a:buClr>
              <a:buSzPts val="1400"/>
              <a:buFont typeface="Arial"/>
              <a:buChar char="●"/>
              <a:defRPr>
                <a:solidFill>
                  <a:srgbClr val="58595B"/>
                </a:solidFill>
              </a:defRPr>
            </a:pPr>
            <a:r>
              <a:rPr b="1"/>
              <a:t>централизация</a:t>
            </a:r>
            <a:r>
              <a:t> описаний результатов лучевых исследований;</a:t>
            </a:r>
          </a:p>
          <a:p>
            <a:pPr marL="457200" indent="-342900">
              <a:lnSpc>
                <a:spcPct val="115000"/>
              </a:lnSpc>
              <a:buClr>
                <a:srgbClr val="58595B"/>
              </a:buClr>
              <a:buSzPts val="1400"/>
              <a:buFont typeface="Arial"/>
              <a:buChar char="●"/>
              <a:defRPr>
                <a:solidFill>
                  <a:srgbClr val="58595B"/>
                </a:solidFill>
              </a:defRPr>
            </a:pPr>
            <a:r>
              <a:t>экспертные </a:t>
            </a:r>
            <a:r>
              <a:rPr b="1"/>
              <a:t>консультации</a:t>
            </a:r>
            <a:r>
              <a:t> («второе мнение»);</a:t>
            </a:r>
          </a:p>
          <a:p>
            <a:pPr marL="457200" indent="-342900">
              <a:lnSpc>
                <a:spcPct val="115000"/>
              </a:lnSpc>
              <a:buClr>
                <a:srgbClr val="58595B"/>
              </a:buClr>
              <a:buSzPts val="1400"/>
              <a:buFont typeface="Arial"/>
              <a:buChar char="●"/>
              <a:defRPr>
                <a:solidFill>
                  <a:srgbClr val="58595B"/>
                </a:solidFill>
              </a:defRPr>
            </a:pPr>
            <a:r>
              <a:rPr b="1"/>
              <a:t>интерпретация</a:t>
            </a:r>
            <a:r>
              <a:t> результатов исследований врачами по </a:t>
            </a:r>
            <a:r>
              <a:rPr b="1"/>
              <a:t>субспециализациям</a:t>
            </a:r>
            <a:r>
              <a:t>;</a:t>
            </a:r>
          </a:p>
          <a:p>
            <a:pPr marL="457200" indent="-342900">
              <a:lnSpc>
                <a:spcPct val="115000"/>
              </a:lnSpc>
              <a:buClr>
                <a:srgbClr val="58595B"/>
              </a:buClr>
              <a:buSzPts val="1400"/>
              <a:buFont typeface="Arial"/>
              <a:buChar char="●"/>
              <a:defRPr>
                <a:solidFill>
                  <a:srgbClr val="58595B"/>
                </a:solidFill>
              </a:defRPr>
            </a:pPr>
            <a:r>
              <a:rPr b="1"/>
              <a:t>предоставление</a:t>
            </a:r>
            <a:r>
              <a:t> медицинских услуг, в том числе, профилактических, населению особых территорий (изолированные, труднодоступные, с крайне низкой плотностью населения);</a:t>
            </a:r>
          </a:p>
          <a:p>
            <a:pPr marL="457200" indent="-342900">
              <a:lnSpc>
                <a:spcPct val="115000"/>
              </a:lnSpc>
              <a:buClr>
                <a:srgbClr val="58595B"/>
              </a:buClr>
              <a:buSzPts val="1400"/>
              <a:buFont typeface="Arial"/>
              <a:buChar char="●"/>
              <a:defRPr>
                <a:solidFill>
                  <a:srgbClr val="58595B"/>
                </a:solidFill>
              </a:defRPr>
            </a:pPr>
            <a:r>
              <a:t>международные </a:t>
            </a:r>
            <a:r>
              <a:rPr b="1"/>
              <a:t>телерадиологические сети</a:t>
            </a:r>
            <a:r>
              <a:t> (неформальные объединения врачей, благотворительные проекты и т.д.).</a:t>
            </a:r>
          </a:p>
        </p:txBody>
      </p:sp>
      <p:pic>
        <p:nvPicPr>
          <p:cNvPr id="382" name="Снимок экрана 2023-11-09 в 06.14.23.png" descr="Снимок экрана 2023-11-09 в 06.14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308" y="1899601"/>
            <a:ext cx="7908892" cy="4068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193;g2603f194521_0_569"/>
          <p:cNvGrpSpPr/>
          <p:nvPr/>
        </p:nvGrpSpPr>
        <p:grpSpPr>
          <a:xfrm>
            <a:off x="3056899" y="209925"/>
            <a:ext cx="8860202" cy="786601"/>
            <a:chOff x="0" y="0"/>
            <a:chExt cx="8860200" cy="786600"/>
          </a:xfrm>
        </p:grpSpPr>
        <p:sp>
          <p:nvSpPr>
            <p:cNvPr id="384" name="Прямоугольник"/>
            <p:cNvSpPr/>
            <p:nvPr/>
          </p:nvSpPr>
          <p:spPr>
            <a:xfrm>
              <a:off x="-1" y="-1"/>
              <a:ext cx="8860202" cy="786602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5" name="IT-архитектура для телерадиологии"/>
            <p:cNvSpPr txBox="1"/>
            <p:nvPr/>
          </p:nvSpPr>
          <p:spPr>
            <a:xfrm>
              <a:off x="4762" y="9775"/>
              <a:ext cx="8850676" cy="767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3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IT-архитектура для телерадиологии</a:t>
              </a:r>
            </a:p>
          </p:txBody>
        </p:sp>
      </p:grpSp>
      <p:pic>
        <p:nvPicPr>
          <p:cNvPr id="387" name="Снимок экрана 2023-11-09 в 06.22.19.png" descr="Снимок экрана 2023-11-09 в 06.22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7200" y="1058929"/>
            <a:ext cx="8437600" cy="4740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193;g2603f194521_0_569"/>
          <p:cNvGrpSpPr/>
          <p:nvPr/>
        </p:nvGrpSpPr>
        <p:grpSpPr>
          <a:xfrm>
            <a:off x="3056899" y="209925"/>
            <a:ext cx="8860202" cy="786601"/>
            <a:chOff x="0" y="0"/>
            <a:chExt cx="8860200" cy="786600"/>
          </a:xfrm>
        </p:grpSpPr>
        <p:sp>
          <p:nvSpPr>
            <p:cNvPr id="389" name="Прямоугольник"/>
            <p:cNvSpPr/>
            <p:nvPr/>
          </p:nvSpPr>
          <p:spPr>
            <a:xfrm>
              <a:off x="-1" y="-1"/>
              <a:ext cx="8860202" cy="786602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0" name="IT-архитектура для телерадиологии"/>
            <p:cNvSpPr txBox="1"/>
            <p:nvPr/>
          </p:nvSpPr>
          <p:spPr>
            <a:xfrm>
              <a:off x="4762" y="9775"/>
              <a:ext cx="8850676" cy="767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3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IT-архитектура для телерадиологии</a:t>
              </a:r>
            </a:p>
          </p:txBody>
        </p:sp>
      </p:grpSp>
      <p:pic>
        <p:nvPicPr>
          <p:cNvPr id="392" name="Снимок экрана 2023-11-09 в 06.19.58.png" descr="Снимок экрана 2023-11-09 в 06.19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7246" y="1698900"/>
            <a:ext cx="7537266" cy="4727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Снимок экрана 2023-11-09 в 06.19.32.png" descr="Снимок экрана 2023-11-09 в 06.19.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11" y="1372851"/>
            <a:ext cx="7598912" cy="5379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193;g2603f194521_0_569"/>
          <p:cNvGrpSpPr/>
          <p:nvPr/>
        </p:nvGrpSpPr>
        <p:grpSpPr>
          <a:xfrm>
            <a:off x="3056899" y="209925"/>
            <a:ext cx="8860202" cy="786601"/>
            <a:chOff x="0" y="0"/>
            <a:chExt cx="8860200" cy="786600"/>
          </a:xfrm>
        </p:grpSpPr>
        <p:sp>
          <p:nvSpPr>
            <p:cNvPr id="395" name="Прямоугольник"/>
            <p:cNvSpPr/>
            <p:nvPr/>
          </p:nvSpPr>
          <p:spPr>
            <a:xfrm>
              <a:off x="-1" y="-1"/>
              <a:ext cx="8860202" cy="786602"/>
            </a:xfrm>
            <a:prstGeom prst="rect">
              <a:avLst/>
            </a:prstGeom>
            <a:solidFill>
              <a:srgbClr val="C6D8FF">
                <a:alpha val="63530"/>
              </a:srgbClr>
            </a:solidFill>
            <a:ln w="952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6" name="IT-архитектура для телерадиологии"/>
            <p:cNvSpPr txBox="1"/>
            <p:nvPr/>
          </p:nvSpPr>
          <p:spPr>
            <a:xfrm>
              <a:off x="4762" y="9775"/>
              <a:ext cx="8850676" cy="767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3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IT-архитектура для телерадиологии</a:t>
              </a:r>
            </a:p>
          </p:txBody>
        </p:sp>
      </p:grpSp>
      <p:pic>
        <p:nvPicPr>
          <p:cNvPr id="398" name="Снимок экрана 2023-11-09 в 06.19.32.png" descr="Снимок экрана 2023-11-09 в 06.19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11" y="1372851"/>
            <a:ext cx="7598912" cy="5379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Снимок экрана 2023-11-09 в 06.19.58.png" descr="Снимок экрана 2023-11-09 в 06.19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2420" y="1441885"/>
            <a:ext cx="8576880" cy="5379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1013</Words>
  <Application>Microsoft Office PowerPoint</Application>
  <PresentationFormat>Широкоэкранный</PresentationFormat>
  <Paragraphs>218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Тюкина Дина Николаевна</cp:lastModifiedBy>
  <cp:revision>1</cp:revision>
  <dcterms:modified xsi:type="dcterms:W3CDTF">2023-12-08T18:44:18Z</dcterms:modified>
</cp:coreProperties>
</file>